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handoutMasterIdLst>
    <p:handoutMasterId r:id="rId14"/>
  </p:handoutMasterIdLst>
  <p:sldIdLst>
    <p:sldId id="277" r:id="rId2"/>
    <p:sldId id="278" r:id="rId3"/>
    <p:sldId id="279" r:id="rId4"/>
    <p:sldId id="3363" r:id="rId5"/>
    <p:sldId id="3360" r:id="rId6"/>
    <p:sldId id="3361" r:id="rId7"/>
    <p:sldId id="3362" r:id="rId8"/>
    <p:sldId id="3364" r:id="rId9"/>
    <p:sldId id="294" r:id="rId10"/>
    <p:sldId id="381" r:id="rId11"/>
    <p:sldId id="29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5407" autoAdjust="0"/>
  </p:normalViewPr>
  <p:slideViewPr>
    <p:cSldViewPr snapToGrid="0">
      <p:cViewPr varScale="1">
        <p:scale>
          <a:sx n="85" d="100"/>
          <a:sy n="85" d="100"/>
        </p:scale>
        <p:origin x="590"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6" d="100"/>
          <a:sy n="66" d="100"/>
        </p:scale>
        <p:origin x="325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B5913B8-1B98-4469-BEED-14CF082215C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DACF2BD-2FE5-43B2-8085-C6CDE781648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0780483-F0DF-47DD-A444-98555015B4F4}" type="datetimeFigureOut">
              <a:rPr lang="en-US" smtClean="0"/>
              <a:t>3/23/2025</a:t>
            </a:fld>
            <a:endParaRPr lang="en-US"/>
          </a:p>
        </p:txBody>
      </p:sp>
      <p:sp>
        <p:nvSpPr>
          <p:cNvPr id="4" name="Footer Placeholder 3">
            <a:extLst>
              <a:ext uri="{FF2B5EF4-FFF2-40B4-BE49-F238E27FC236}">
                <a16:creationId xmlns:a16="http://schemas.microsoft.com/office/drawing/2014/main" id="{CFB3A712-87AC-4712-AD13-AFB566AEDFD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D1705E3-5AC5-415F-AF52-DCBBFF8D8A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6A0F2A0-6ED4-4CBA-A889-76A2E3908A2B}" type="slidenum">
              <a:rPr lang="en-US" smtClean="0"/>
              <a:t>‹#›</a:t>
            </a:fld>
            <a:endParaRPr lang="en-US"/>
          </a:p>
        </p:txBody>
      </p:sp>
    </p:spTree>
    <p:extLst>
      <p:ext uri="{BB962C8B-B14F-4D97-AF65-F5344CB8AC3E}">
        <p14:creationId xmlns:p14="http://schemas.microsoft.com/office/powerpoint/2010/main" val="40830761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49FC7E-4E06-43DB-B428-FC3C1D17C6D9}" type="datetimeFigureOut">
              <a:rPr lang="en-US" smtClean="0"/>
              <a:t>3/23/2025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5B4746-A893-4459-8BB2-1D7DFF5C77A2}" type="slidenum">
              <a:rPr lang="en-US" smtClean="0"/>
              <a:t>‹#›</a:t>
            </a:fld>
            <a:endParaRPr lang="en-US"/>
          </a:p>
        </p:txBody>
      </p:sp>
    </p:spTree>
    <p:extLst>
      <p:ext uri="{BB962C8B-B14F-4D97-AF65-F5344CB8AC3E}">
        <p14:creationId xmlns:p14="http://schemas.microsoft.com/office/powerpoint/2010/main" val="2035609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5B4746-A893-4459-8BB2-1D7DFF5C77A2}" type="slidenum">
              <a:rPr lang="en-US" smtClean="0"/>
              <a:t>10</a:t>
            </a:fld>
            <a:endParaRPr lang="en-US"/>
          </a:p>
        </p:txBody>
      </p:sp>
    </p:spTree>
    <p:extLst>
      <p:ext uri="{BB962C8B-B14F-4D97-AF65-F5344CB8AC3E}">
        <p14:creationId xmlns:p14="http://schemas.microsoft.com/office/powerpoint/2010/main" val="31584429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PT Instructions for Use">
    <p:spTree>
      <p:nvGrpSpPr>
        <p:cNvPr id="1" name=""/>
        <p:cNvGrpSpPr/>
        <p:nvPr/>
      </p:nvGrpSpPr>
      <p:grpSpPr>
        <a:xfrm>
          <a:off x="0" y="0"/>
          <a:ext cx="0" cy="0"/>
          <a:chOff x="0" y="0"/>
          <a:chExt cx="0" cy="0"/>
        </a:xfrm>
      </p:grpSpPr>
      <p:pic>
        <p:nvPicPr>
          <p:cNvPr id="9" name="Picture 8" descr="Nevada Division of Public and Behavioral Health Logo">
            <a:extLst>
              <a:ext uri="{FF2B5EF4-FFF2-40B4-BE49-F238E27FC236}">
                <a16:creationId xmlns:a16="http://schemas.microsoft.com/office/drawing/2014/main" id="{7712C514-1744-40C3-8B9D-E30A4DEF09D8}"/>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10" name="Rectangle 9">
            <a:extLst>
              <a:ext uri="{FF2B5EF4-FFF2-40B4-BE49-F238E27FC236}">
                <a16:creationId xmlns:a16="http://schemas.microsoft.com/office/drawing/2014/main" id="{281F4AC8-DB9B-4F23-9D00-D230926ECBD7}"/>
              </a:ext>
            </a:extLst>
          </p:cNvPr>
          <p:cNvSpPr/>
          <p:nvPr userDrawn="1"/>
        </p:nvSpPr>
        <p:spPr>
          <a:xfrm>
            <a:off x="791039" y="1060949"/>
            <a:ext cx="378372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0EE5331C-E763-4827-9409-A6C2DB98B936}"/>
              </a:ext>
            </a:extLst>
          </p:cNvPr>
          <p:cNvSpPr txBox="1"/>
          <p:nvPr userDrawn="1"/>
        </p:nvSpPr>
        <p:spPr>
          <a:xfrm>
            <a:off x="671513" y="1060949"/>
            <a:ext cx="10169085" cy="954107"/>
          </a:xfrm>
          <a:prstGeom prst="rect">
            <a:avLst/>
          </a:prstGeom>
          <a:noFill/>
        </p:spPr>
        <p:txBody>
          <a:bodyPr wrap="square" rtlCol="0">
            <a:spAutoFit/>
          </a:bodyPr>
          <a:lstStyle/>
          <a:p>
            <a:r>
              <a:rPr lang="en-US" sz="5600" b="1" spc="-150" baseline="0" dirty="0">
                <a:solidFill>
                  <a:schemeClr val="accent1"/>
                </a:solidFill>
                <a:latin typeface="Arial Narrow" panose="020B0606020202030204" pitchFamily="34" charset="0"/>
                <a:cs typeface="Arial" panose="020B0604020202020204" pitchFamily="34" charset="0"/>
              </a:rPr>
              <a:t>POWERPOINT</a:t>
            </a:r>
            <a:r>
              <a:rPr lang="en-US" sz="5600" b="1" spc="-150" baseline="0" dirty="0">
                <a:solidFill>
                  <a:schemeClr val="accent1"/>
                </a:solidFill>
                <a:latin typeface="Arial Narrow" panose="020B0606020202030204" pitchFamily="34" charset="0"/>
              </a:rPr>
              <a:t> INSTRUCTIONS</a:t>
            </a:r>
          </a:p>
        </p:txBody>
      </p:sp>
      <p:sp>
        <p:nvSpPr>
          <p:cNvPr id="13" name="TextBox 12">
            <a:extLst>
              <a:ext uri="{FF2B5EF4-FFF2-40B4-BE49-F238E27FC236}">
                <a16:creationId xmlns:a16="http://schemas.microsoft.com/office/drawing/2014/main" id="{F8F5E7B3-849A-43DB-BDF1-36A96C6CC97F}"/>
              </a:ext>
            </a:extLst>
          </p:cNvPr>
          <p:cNvSpPr txBox="1"/>
          <p:nvPr userDrawn="1"/>
        </p:nvSpPr>
        <p:spPr>
          <a:xfrm>
            <a:off x="671513" y="2343299"/>
            <a:ext cx="10049413" cy="397031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Arial" panose="020B0604020202020204" pitchFamily="34" charset="0"/>
                <a:cs typeface="Arial" panose="020B0604020202020204" pitchFamily="34" charset="0"/>
              </a:rPr>
              <a:t>Please use built-in fonts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spc="0" dirty="0">
                <a:latin typeface="Arial Narrow" panose="020B0606020202030204" pitchFamily="34" charset="0"/>
              </a:rPr>
              <a:t>TITLE FONT</a:t>
            </a:r>
            <a:r>
              <a:rPr lang="en-US" sz="1800" dirty="0">
                <a:latin typeface="Arial" panose="020B0604020202020204" pitchFamily="34" charset="0"/>
                <a:cs typeface="Arial" panose="020B0604020202020204" pitchFamily="34" charset="0"/>
              </a:rPr>
              <a:t>—</a:t>
            </a:r>
            <a:r>
              <a:rPr lang="en-US" sz="1800" b="1" spc="0" dirty="0">
                <a:latin typeface="Arial Narrow" panose="020B0606020202030204" pitchFamily="34" charset="0"/>
                <a:cs typeface="Arial" panose="020B0604020202020204" pitchFamily="34" charset="0"/>
              </a:rPr>
              <a:t>ARIAL NARROW, BOLD, IN ALL CAPS,  AND CONDENSED TO “TIGHT”</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dirty="0">
                <a:latin typeface="Arial" panose="020B0604020202020204" pitchFamily="34" charset="0"/>
                <a:cs typeface="Arial" panose="020B0604020202020204" pitchFamily="34" charset="0"/>
              </a:rPr>
              <a:t>BODY FONT</a:t>
            </a:r>
            <a:r>
              <a:rPr lang="en-US" sz="1800" dirty="0">
                <a:latin typeface="Arial" panose="020B0604020202020204" pitchFamily="34" charset="0"/>
                <a:cs typeface="Arial" panose="020B0604020202020204" pitchFamily="34" charset="0"/>
              </a:rPr>
              <a:t>—Arial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latin typeface="Montserrat Medium"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Arial" panose="020B0604020202020204" pitchFamily="34" charset="0"/>
                <a:cs typeface="Arial" panose="020B0604020202020204" pitchFamily="34" charset="0"/>
              </a:rPr>
              <a:t>COLORS—Use theme colors available in the top row of the color palette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Arial" panose="020B0604020202020204" pitchFamily="34" charset="0"/>
                <a:cs typeface="Arial" panose="020B0604020202020204" pitchFamily="34" charset="0"/>
              </a:rPr>
              <a:t>To add slides, click on “New Slide” in the top banner, and then choose the desired layout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latin typeface="Arial" panose="020B0604020202020204" pitchFamily="34" charset="0"/>
                <a:cs typeface="Arial" panose="020B0604020202020204" pitchFamily="34" charset="0"/>
              </a:rPr>
              <a:t>The following pre-formatted slides are available and should be used: title, “About DPBH,” agenda, questions, contact information, acronyms, final slide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solidFill>
                  <a:schemeClr val="accent1"/>
                </a:solidFill>
                <a:latin typeface="Arial" panose="020B0604020202020204" pitchFamily="34" charset="0"/>
                <a:cs typeface="Arial" panose="020B0604020202020204" pitchFamily="34" charset="0"/>
              </a:rPr>
              <a:t>*Please delete this slide before finalizing your presentation.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dirty="0">
              <a:latin typeface="Montserrat Medium"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dirty="0">
              <a:latin typeface="Montserrat Medium" pitchFamily="2" charset="0"/>
            </a:endParaRPr>
          </a:p>
        </p:txBody>
      </p:sp>
    </p:spTree>
    <p:extLst>
      <p:ext uri="{BB962C8B-B14F-4D97-AF65-F5344CB8AC3E}">
        <p14:creationId xmlns:p14="http://schemas.microsoft.com/office/powerpoint/2010/main" val="2881096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D0089B-04CE-4B02-A648-EA00E54CAA8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3327" r="-3328"/>
          <a:stretch/>
        </p:blipFill>
        <p:spPr>
          <a:xfrm>
            <a:off x="0" y="0"/>
            <a:ext cx="12611510" cy="6858000"/>
          </a:xfrm>
          <a:prstGeom prst="rect">
            <a:avLst/>
          </a:prstGeom>
        </p:spPr>
      </p:pic>
      <p:pic>
        <p:nvPicPr>
          <p:cNvPr id="8" name="Picture 7" descr="Image of a rural Nevada mountain range.">
            <a:extLst>
              <a:ext uri="{FF2B5EF4-FFF2-40B4-BE49-F238E27FC236}">
                <a16:creationId xmlns:a16="http://schemas.microsoft.com/office/drawing/2014/main" id="{802CF646-7A28-481E-9652-9600FBF32FC2}"/>
              </a:ext>
            </a:extLst>
          </p:cNvPr>
          <p:cNvPicPr>
            <a:picLocks noChangeAspect="1"/>
          </p:cNvPicPr>
          <p:nvPr userDrawn="1"/>
        </p:nvPicPr>
        <p:blipFill>
          <a:blip r:embed="rId3"/>
          <a:stretch>
            <a:fillRect/>
          </a:stretch>
        </p:blipFill>
        <p:spPr>
          <a:xfrm>
            <a:off x="0" y="2490097"/>
            <a:ext cx="12192000" cy="4367903"/>
          </a:xfrm>
          <a:prstGeom prst="rect">
            <a:avLst/>
          </a:prstGeom>
        </p:spPr>
      </p:pic>
      <p:sp>
        <p:nvSpPr>
          <p:cNvPr id="2" name="Title 1">
            <a:extLst>
              <a:ext uri="{FF2B5EF4-FFF2-40B4-BE49-F238E27FC236}">
                <a16:creationId xmlns:a16="http://schemas.microsoft.com/office/drawing/2014/main" id="{C52EC631-D134-4FC6-A5E4-47145DBDC3D8}"/>
              </a:ext>
            </a:extLst>
          </p:cNvPr>
          <p:cNvSpPr>
            <a:spLocks noGrp="1"/>
          </p:cNvSpPr>
          <p:nvPr>
            <p:ph type="title" hasCustomPrompt="1"/>
          </p:nvPr>
        </p:nvSpPr>
        <p:spPr>
          <a:xfrm>
            <a:off x="5978525" y="3326578"/>
            <a:ext cx="5264150" cy="1133475"/>
          </a:xfrm>
        </p:spPr>
        <p:txBody>
          <a:bodyPr anchor="b">
            <a:noAutofit/>
          </a:bodyPr>
          <a:lstStyle>
            <a:lvl1pPr>
              <a:defRPr sz="5600" b="1" spc="-150" baseline="0">
                <a:solidFill>
                  <a:schemeClr val="bg1"/>
                </a:solidFill>
                <a:latin typeface="Arial Narrow" panose="020B0606020202030204" pitchFamily="34" charset="0"/>
              </a:defRPr>
            </a:lvl1pPr>
          </a:lstStyle>
          <a:p>
            <a:r>
              <a:rPr lang="en-US" dirty="0"/>
              <a:t>SECTION DIVIDER </a:t>
            </a:r>
          </a:p>
        </p:txBody>
      </p:sp>
      <p:sp>
        <p:nvSpPr>
          <p:cNvPr id="7" name="Rectangle 6">
            <a:extLst>
              <a:ext uri="{FF2B5EF4-FFF2-40B4-BE49-F238E27FC236}">
                <a16:creationId xmlns:a16="http://schemas.microsoft.com/office/drawing/2014/main" id="{054DB86A-91B1-4513-B08F-072C04B3BEC8}"/>
              </a:ext>
            </a:extLst>
          </p:cNvPr>
          <p:cNvSpPr/>
          <p:nvPr userDrawn="1"/>
        </p:nvSpPr>
        <p:spPr>
          <a:xfrm>
            <a:off x="6052750" y="4318120"/>
            <a:ext cx="2557850" cy="105104"/>
          </a:xfrm>
          <a:prstGeom prst="rect">
            <a:avLst/>
          </a:prstGeom>
          <a:solidFill>
            <a:schemeClr val="accent3"/>
          </a:solidFill>
          <a:ln>
            <a:solidFill>
              <a:schemeClr val="accent3"/>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5F3DD857-C4EF-49F7-97A8-7678011A22FD}"/>
              </a:ext>
            </a:extLst>
          </p:cNvPr>
          <p:cNvSpPr>
            <a:spLocks noGrp="1"/>
          </p:cNvSpPr>
          <p:nvPr>
            <p:ph type="sldNum" sz="quarter" idx="12"/>
          </p:nvPr>
        </p:nvSpPr>
        <p:spPr/>
        <p:txBody>
          <a:bodyPr/>
          <a:lstStyle>
            <a:lvl1pPr>
              <a:defRPr>
                <a:solidFill>
                  <a:schemeClr val="tx1"/>
                </a:solidFill>
              </a:defRPr>
            </a:lvl1pPr>
          </a:lstStyle>
          <a:p>
            <a:fld id="{7A3285ED-5E85-4370-8300-20A91DEF3646}" type="slidenum">
              <a:rPr lang="en-US" smtClean="0"/>
              <a:pPr/>
              <a:t>‹#›</a:t>
            </a:fld>
            <a:endParaRPr lang="en-US" dirty="0"/>
          </a:p>
        </p:txBody>
      </p:sp>
      <p:pic>
        <p:nvPicPr>
          <p:cNvPr id="9" name="Picture 8" descr="Nevada Division of Public and Behavioral Health Logo">
            <a:extLst>
              <a:ext uri="{FF2B5EF4-FFF2-40B4-BE49-F238E27FC236}">
                <a16:creationId xmlns:a16="http://schemas.microsoft.com/office/drawing/2014/main" id="{D4BD1A4A-9A6F-4950-ABB0-E673F99AA760}"/>
              </a:ext>
            </a:extLst>
          </p:cNvPr>
          <p:cNvPicPr>
            <a:picLocks noChangeAspect="1"/>
          </p:cNvPicPr>
          <p:nvPr userDrawn="1"/>
        </p:nvPicPr>
        <p:blipFill>
          <a:blip r:embed="rId4"/>
          <a:stretch>
            <a:fillRect/>
          </a:stretch>
        </p:blipFill>
        <p:spPr>
          <a:xfrm>
            <a:off x="1186460" y="5592246"/>
            <a:ext cx="3939171" cy="1129229"/>
          </a:xfrm>
          <a:prstGeom prst="rect">
            <a:avLst/>
          </a:prstGeom>
        </p:spPr>
      </p:pic>
    </p:spTree>
    <p:extLst>
      <p:ext uri="{BB962C8B-B14F-4D97-AF65-F5344CB8AC3E}">
        <p14:creationId xmlns:p14="http://schemas.microsoft.com/office/powerpoint/2010/main" val="2752102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Yellow accent">
    <p:spTree>
      <p:nvGrpSpPr>
        <p:cNvPr id="1" name=""/>
        <p:cNvGrpSpPr/>
        <p:nvPr/>
      </p:nvGrpSpPr>
      <p:grpSpPr>
        <a:xfrm>
          <a:off x="0" y="0"/>
          <a:ext cx="0" cy="0"/>
          <a:chOff x="0" y="0"/>
          <a:chExt cx="0" cy="0"/>
        </a:xfrm>
      </p:grpSpPr>
      <p:pic>
        <p:nvPicPr>
          <p:cNvPr id="8" name="Picture 7" descr="Nevada Division of Public and Behavioral Health Logo">
            <a:extLst>
              <a:ext uri="{FF2B5EF4-FFF2-40B4-BE49-F238E27FC236}">
                <a16:creationId xmlns:a16="http://schemas.microsoft.com/office/drawing/2014/main" id="{872E715C-2AAD-4A08-859E-23941C033B3A}"/>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2" name="Title 1">
            <a:extLst>
              <a:ext uri="{FF2B5EF4-FFF2-40B4-BE49-F238E27FC236}">
                <a16:creationId xmlns:a16="http://schemas.microsoft.com/office/drawing/2014/main" id="{40890589-F651-4D03-BDD7-75297E90DA79}"/>
              </a:ext>
            </a:extLst>
          </p:cNvPr>
          <p:cNvSpPr>
            <a:spLocks noGrp="1"/>
          </p:cNvSpPr>
          <p:nvPr>
            <p:ph type="title" hasCustomPrompt="1"/>
          </p:nvPr>
        </p:nvSpPr>
        <p:spPr>
          <a:xfrm>
            <a:off x="838200" y="474007"/>
            <a:ext cx="7023538" cy="1325563"/>
          </a:xfrm>
        </p:spPr>
        <p:txBody>
          <a:bodyPr>
            <a:normAutofit/>
          </a:bodyPr>
          <a:lstStyle>
            <a:lvl1pPr>
              <a:defRPr sz="5600" b="1" spc="-150" baseline="0">
                <a:latin typeface="Arial Narrow" panose="020B0606020202030204" pitchFamily="34" charset="0"/>
              </a:defRPr>
            </a:lvl1pPr>
          </a:lstStyle>
          <a:p>
            <a:r>
              <a:rPr lang="en-US" dirty="0"/>
              <a:t>SLIDE TITLE</a:t>
            </a:r>
          </a:p>
        </p:txBody>
      </p:sp>
      <p:sp>
        <p:nvSpPr>
          <p:cNvPr id="3" name="Content Placeholder 2">
            <a:extLst>
              <a:ext uri="{FF2B5EF4-FFF2-40B4-BE49-F238E27FC236}">
                <a16:creationId xmlns:a16="http://schemas.microsoft.com/office/drawing/2014/main" id="{48BF3DE8-109F-47EB-8D58-4D8E07841C32}"/>
              </a:ext>
            </a:extLst>
          </p:cNvPr>
          <p:cNvSpPr>
            <a:spLocks noGrp="1"/>
          </p:cNvSpPr>
          <p:nvPr>
            <p:ph sz="half" idx="1"/>
          </p:nvPr>
        </p:nvSpPr>
        <p:spPr>
          <a:xfrm>
            <a:off x="838200" y="2055813"/>
            <a:ext cx="5181600" cy="412115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A76A07D-4E2D-487D-93E9-3A47AF9C36F3}"/>
              </a:ext>
            </a:extLst>
          </p:cNvPr>
          <p:cNvSpPr>
            <a:spLocks noGrp="1"/>
          </p:cNvSpPr>
          <p:nvPr>
            <p:ph sz="half" idx="2"/>
          </p:nvPr>
        </p:nvSpPr>
        <p:spPr>
          <a:xfrm>
            <a:off x="6172200" y="2055813"/>
            <a:ext cx="5181600" cy="412115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F1D88ECF-F40E-455C-AADC-0AB9877895C3}"/>
              </a:ext>
            </a:extLst>
          </p:cNvPr>
          <p:cNvSpPr>
            <a:spLocks noGrp="1"/>
          </p:cNvSpPr>
          <p:nvPr>
            <p:ph type="sldNum" sz="quarter" idx="12"/>
          </p:nvPr>
        </p:nvSpPr>
        <p:spPr/>
        <p:txBody>
          <a:bodyPr/>
          <a:lstStyle/>
          <a:p>
            <a:fld id="{7A3285ED-5E85-4370-8300-20A91DEF3646}" type="slidenum">
              <a:rPr lang="en-US" smtClean="0"/>
              <a:t>‹#›</a:t>
            </a:fld>
            <a:endParaRPr lang="en-US" dirty="0"/>
          </a:p>
        </p:txBody>
      </p:sp>
      <p:sp>
        <p:nvSpPr>
          <p:cNvPr id="9" name="Rectangle 8">
            <a:extLst>
              <a:ext uri="{FF2B5EF4-FFF2-40B4-BE49-F238E27FC236}">
                <a16:creationId xmlns:a16="http://schemas.microsoft.com/office/drawing/2014/main" id="{E0BCCCE2-0D87-424E-B4FA-C13BE7E3FF40}"/>
              </a:ext>
            </a:extLst>
          </p:cNvPr>
          <p:cNvSpPr/>
          <p:nvPr userDrawn="1"/>
        </p:nvSpPr>
        <p:spPr>
          <a:xfrm>
            <a:off x="956531" y="1564347"/>
            <a:ext cx="4309241" cy="10510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635151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2_Two Content--Blue Acc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289B308-450B-4A83-859E-76FB2904C30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3313"/>
            <a:ext cx="12192000" cy="6858000"/>
          </a:xfrm>
          <a:prstGeom prst="rect">
            <a:avLst/>
          </a:prstGeom>
        </p:spPr>
      </p:pic>
      <p:sp>
        <p:nvSpPr>
          <p:cNvPr id="2" name="Title 1">
            <a:extLst>
              <a:ext uri="{FF2B5EF4-FFF2-40B4-BE49-F238E27FC236}">
                <a16:creationId xmlns:a16="http://schemas.microsoft.com/office/drawing/2014/main" id="{40890589-F651-4D03-BDD7-75297E90DA79}"/>
              </a:ext>
            </a:extLst>
          </p:cNvPr>
          <p:cNvSpPr>
            <a:spLocks noGrp="1"/>
          </p:cNvSpPr>
          <p:nvPr>
            <p:ph type="title" hasCustomPrompt="1"/>
          </p:nvPr>
        </p:nvSpPr>
        <p:spPr>
          <a:xfrm>
            <a:off x="838199" y="474007"/>
            <a:ext cx="7170683" cy="1325563"/>
          </a:xfrm>
        </p:spPr>
        <p:txBody>
          <a:bodyPr>
            <a:normAutofit/>
          </a:bodyPr>
          <a:lstStyle>
            <a:lvl1pPr>
              <a:defRPr sz="5600" b="1" spc="-150" baseline="0">
                <a:latin typeface="Arial Narrow" panose="020B0606020202030204" pitchFamily="34" charset="0"/>
              </a:defRPr>
            </a:lvl1pPr>
          </a:lstStyle>
          <a:p>
            <a:r>
              <a:rPr lang="en-US" dirty="0"/>
              <a:t>SLIDE TITLE</a:t>
            </a:r>
          </a:p>
        </p:txBody>
      </p:sp>
      <p:sp>
        <p:nvSpPr>
          <p:cNvPr id="3" name="Content Placeholder 2">
            <a:extLst>
              <a:ext uri="{FF2B5EF4-FFF2-40B4-BE49-F238E27FC236}">
                <a16:creationId xmlns:a16="http://schemas.microsoft.com/office/drawing/2014/main" id="{48BF3DE8-109F-47EB-8D58-4D8E07841C32}"/>
              </a:ext>
            </a:extLst>
          </p:cNvPr>
          <p:cNvSpPr>
            <a:spLocks noGrp="1"/>
          </p:cNvSpPr>
          <p:nvPr>
            <p:ph sz="half" idx="1"/>
          </p:nvPr>
        </p:nvSpPr>
        <p:spPr>
          <a:xfrm>
            <a:off x="838200" y="2055813"/>
            <a:ext cx="5181600" cy="412115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A76A07D-4E2D-487D-93E9-3A47AF9C36F3}"/>
              </a:ext>
            </a:extLst>
          </p:cNvPr>
          <p:cNvSpPr>
            <a:spLocks noGrp="1"/>
          </p:cNvSpPr>
          <p:nvPr>
            <p:ph sz="half" idx="2"/>
          </p:nvPr>
        </p:nvSpPr>
        <p:spPr>
          <a:xfrm>
            <a:off x="6172200" y="2055813"/>
            <a:ext cx="5181600" cy="412115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F1D88ECF-F40E-455C-AADC-0AB9877895C3}"/>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9" name="Rectangle 8">
            <a:extLst>
              <a:ext uri="{FF2B5EF4-FFF2-40B4-BE49-F238E27FC236}">
                <a16:creationId xmlns:a16="http://schemas.microsoft.com/office/drawing/2014/main" id="{E0BCCCE2-0D87-424E-B4FA-C13BE7E3FF40}"/>
              </a:ext>
            </a:extLst>
          </p:cNvPr>
          <p:cNvSpPr/>
          <p:nvPr userDrawn="1"/>
        </p:nvSpPr>
        <p:spPr>
          <a:xfrm>
            <a:off x="956531" y="1564347"/>
            <a:ext cx="4309241" cy="1051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7160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Yellow accent">
    <p:spTree>
      <p:nvGrpSpPr>
        <p:cNvPr id="1" name=""/>
        <p:cNvGrpSpPr/>
        <p:nvPr/>
      </p:nvGrpSpPr>
      <p:grpSpPr>
        <a:xfrm>
          <a:off x="0" y="0"/>
          <a:ext cx="0" cy="0"/>
          <a:chOff x="0" y="0"/>
          <a:chExt cx="0" cy="0"/>
        </a:xfrm>
      </p:grpSpPr>
      <p:pic>
        <p:nvPicPr>
          <p:cNvPr id="10" name="Picture 9" descr="Nevada Division of Public and Behavioral Health Logo">
            <a:extLst>
              <a:ext uri="{FF2B5EF4-FFF2-40B4-BE49-F238E27FC236}">
                <a16:creationId xmlns:a16="http://schemas.microsoft.com/office/drawing/2014/main" id="{EC1F24E0-436A-41AE-B9AC-EC1CE4786269}"/>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2" name="Title 1">
            <a:extLst>
              <a:ext uri="{FF2B5EF4-FFF2-40B4-BE49-F238E27FC236}">
                <a16:creationId xmlns:a16="http://schemas.microsoft.com/office/drawing/2014/main" id="{2BC90FD2-EB6D-4992-A758-37363583E797}"/>
              </a:ext>
            </a:extLst>
          </p:cNvPr>
          <p:cNvSpPr>
            <a:spLocks noGrp="1"/>
          </p:cNvSpPr>
          <p:nvPr>
            <p:ph type="title" hasCustomPrompt="1"/>
          </p:nvPr>
        </p:nvSpPr>
        <p:spPr>
          <a:xfrm>
            <a:off x="836612" y="504549"/>
            <a:ext cx="6916846" cy="1325563"/>
          </a:xfrm>
        </p:spPr>
        <p:txBody>
          <a:bodyPr>
            <a:normAutofit/>
          </a:bodyPr>
          <a:lstStyle>
            <a:lvl1pPr>
              <a:defRPr sz="5600" b="1" spc="-150" baseline="0">
                <a:latin typeface="Arial Narrow" panose="020B0606020202030204" pitchFamily="34" charset="0"/>
              </a:defRPr>
            </a:lvl1pPr>
          </a:lstStyle>
          <a:p>
            <a:r>
              <a:rPr lang="en-US" dirty="0"/>
              <a:t>SLIDE TITLE </a:t>
            </a:r>
          </a:p>
        </p:txBody>
      </p:sp>
      <p:sp>
        <p:nvSpPr>
          <p:cNvPr id="3" name="Text Placeholder 2">
            <a:extLst>
              <a:ext uri="{FF2B5EF4-FFF2-40B4-BE49-F238E27FC236}">
                <a16:creationId xmlns:a16="http://schemas.microsoft.com/office/drawing/2014/main" id="{2B184FCD-187B-4419-9893-2E9D74D4CE16}"/>
              </a:ext>
            </a:extLst>
          </p:cNvPr>
          <p:cNvSpPr>
            <a:spLocks noGrp="1"/>
          </p:cNvSpPr>
          <p:nvPr>
            <p:ph type="body" idx="1" hasCustomPrompt="1"/>
          </p:nvPr>
        </p:nvSpPr>
        <p:spPr>
          <a:xfrm>
            <a:off x="836611" y="1701800"/>
            <a:ext cx="5157787" cy="823912"/>
          </a:xfrm>
        </p:spPr>
        <p:txBody>
          <a:bodyPr anchor="b"/>
          <a:lstStyle>
            <a:lvl1pPr marL="0" indent="0">
              <a:buNone/>
              <a:defRPr sz="2400" b="1">
                <a:solidFill>
                  <a:srgbClr val="595959"/>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2EC8AF31-8FE2-4DC0-8F80-35A39664AB46}"/>
              </a:ext>
            </a:extLst>
          </p:cNvPr>
          <p:cNvSpPr>
            <a:spLocks noGrp="1"/>
          </p:cNvSpPr>
          <p:nvPr>
            <p:ph sz="half" idx="2"/>
          </p:nvPr>
        </p:nvSpPr>
        <p:spPr>
          <a:xfrm>
            <a:off x="836612" y="2668863"/>
            <a:ext cx="5157787" cy="3544336"/>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46DA15-CDFF-4392-A1EE-DFFFCFE1BC66}"/>
              </a:ext>
            </a:extLst>
          </p:cNvPr>
          <p:cNvSpPr>
            <a:spLocks noGrp="1"/>
          </p:cNvSpPr>
          <p:nvPr>
            <p:ph type="body" sz="quarter" idx="3" hasCustomPrompt="1"/>
          </p:nvPr>
        </p:nvSpPr>
        <p:spPr>
          <a:xfrm>
            <a:off x="6170612" y="1701800"/>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BABB837E-CD61-4DB3-9478-7EFE380D5EB0}"/>
              </a:ext>
            </a:extLst>
          </p:cNvPr>
          <p:cNvSpPr>
            <a:spLocks noGrp="1"/>
          </p:cNvSpPr>
          <p:nvPr>
            <p:ph sz="quarter" idx="4"/>
          </p:nvPr>
        </p:nvSpPr>
        <p:spPr>
          <a:xfrm>
            <a:off x="6170612" y="2661966"/>
            <a:ext cx="5183188" cy="355123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14E6868-1B2C-4234-B2A2-9A81928FD9E2}"/>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11" name="Rectangle 10">
            <a:extLst>
              <a:ext uri="{FF2B5EF4-FFF2-40B4-BE49-F238E27FC236}">
                <a16:creationId xmlns:a16="http://schemas.microsoft.com/office/drawing/2014/main" id="{7C39C896-163B-4075-8906-A20FCC336AE6}"/>
              </a:ext>
            </a:extLst>
          </p:cNvPr>
          <p:cNvSpPr/>
          <p:nvPr userDrawn="1"/>
        </p:nvSpPr>
        <p:spPr>
          <a:xfrm>
            <a:off x="911467" y="2476009"/>
            <a:ext cx="1341643" cy="7157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38BBB03-3D73-461E-AB9E-CC887806D2B6}"/>
              </a:ext>
            </a:extLst>
          </p:cNvPr>
          <p:cNvSpPr/>
          <p:nvPr userDrawn="1"/>
        </p:nvSpPr>
        <p:spPr>
          <a:xfrm>
            <a:off x="911467" y="1530709"/>
            <a:ext cx="4309241" cy="10510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E548C7E-A202-4653-BD9A-038C05978025}"/>
              </a:ext>
            </a:extLst>
          </p:cNvPr>
          <p:cNvSpPr/>
          <p:nvPr userDrawn="1"/>
        </p:nvSpPr>
        <p:spPr>
          <a:xfrm>
            <a:off x="6235043" y="2486478"/>
            <a:ext cx="1341643" cy="7157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63577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Blue acc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F2A47A9-92AC-41E3-B966-8711DF4F876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3313"/>
            <a:ext cx="12192000" cy="6858000"/>
          </a:xfrm>
          <a:prstGeom prst="rect">
            <a:avLst/>
          </a:prstGeom>
        </p:spPr>
      </p:pic>
      <p:sp>
        <p:nvSpPr>
          <p:cNvPr id="2" name="Title 1">
            <a:extLst>
              <a:ext uri="{FF2B5EF4-FFF2-40B4-BE49-F238E27FC236}">
                <a16:creationId xmlns:a16="http://schemas.microsoft.com/office/drawing/2014/main" id="{2BC90FD2-EB6D-4992-A758-37363583E797}"/>
              </a:ext>
            </a:extLst>
          </p:cNvPr>
          <p:cNvSpPr>
            <a:spLocks noGrp="1"/>
          </p:cNvSpPr>
          <p:nvPr>
            <p:ph type="title" hasCustomPrompt="1"/>
          </p:nvPr>
        </p:nvSpPr>
        <p:spPr>
          <a:xfrm>
            <a:off x="836612" y="504549"/>
            <a:ext cx="6916846" cy="1325563"/>
          </a:xfrm>
        </p:spPr>
        <p:txBody>
          <a:bodyPr>
            <a:normAutofit/>
          </a:bodyPr>
          <a:lstStyle>
            <a:lvl1pPr>
              <a:defRPr sz="5600" b="1" spc="-150" baseline="0">
                <a:latin typeface="Arial Narrow" panose="020B0606020202030204" pitchFamily="34" charset="0"/>
              </a:defRPr>
            </a:lvl1pPr>
          </a:lstStyle>
          <a:p>
            <a:r>
              <a:rPr lang="en-US" dirty="0"/>
              <a:t>SLIDE TITLE </a:t>
            </a:r>
          </a:p>
        </p:txBody>
      </p:sp>
      <p:sp>
        <p:nvSpPr>
          <p:cNvPr id="3" name="Text Placeholder 2">
            <a:extLst>
              <a:ext uri="{FF2B5EF4-FFF2-40B4-BE49-F238E27FC236}">
                <a16:creationId xmlns:a16="http://schemas.microsoft.com/office/drawing/2014/main" id="{2B184FCD-187B-4419-9893-2E9D74D4CE16}"/>
              </a:ext>
            </a:extLst>
          </p:cNvPr>
          <p:cNvSpPr>
            <a:spLocks noGrp="1"/>
          </p:cNvSpPr>
          <p:nvPr>
            <p:ph type="body" idx="1" hasCustomPrompt="1"/>
          </p:nvPr>
        </p:nvSpPr>
        <p:spPr>
          <a:xfrm>
            <a:off x="836611" y="1701800"/>
            <a:ext cx="5157787" cy="823912"/>
          </a:xfrm>
        </p:spPr>
        <p:txBody>
          <a:bodyPr anchor="b"/>
          <a:lstStyle>
            <a:lvl1pPr marL="0" indent="0">
              <a:buNone/>
              <a:defRPr sz="2400" b="1">
                <a:solidFill>
                  <a:srgbClr val="595959"/>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2EC8AF31-8FE2-4DC0-8F80-35A39664AB46}"/>
              </a:ext>
            </a:extLst>
          </p:cNvPr>
          <p:cNvSpPr>
            <a:spLocks noGrp="1"/>
          </p:cNvSpPr>
          <p:nvPr>
            <p:ph sz="half" idx="2"/>
          </p:nvPr>
        </p:nvSpPr>
        <p:spPr>
          <a:xfrm>
            <a:off x="836612" y="2668863"/>
            <a:ext cx="5157787" cy="3544336"/>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46DA15-CDFF-4392-A1EE-DFFFCFE1BC66}"/>
              </a:ext>
            </a:extLst>
          </p:cNvPr>
          <p:cNvSpPr>
            <a:spLocks noGrp="1"/>
          </p:cNvSpPr>
          <p:nvPr>
            <p:ph type="body" sz="quarter" idx="3" hasCustomPrompt="1"/>
          </p:nvPr>
        </p:nvSpPr>
        <p:spPr>
          <a:xfrm>
            <a:off x="6170612" y="1701800"/>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BABB837E-CD61-4DB3-9478-7EFE380D5EB0}"/>
              </a:ext>
            </a:extLst>
          </p:cNvPr>
          <p:cNvSpPr>
            <a:spLocks noGrp="1"/>
          </p:cNvSpPr>
          <p:nvPr>
            <p:ph sz="quarter" idx="4"/>
          </p:nvPr>
        </p:nvSpPr>
        <p:spPr>
          <a:xfrm>
            <a:off x="6170612" y="2661966"/>
            <a:ext cx="5183188" cy="355123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E14E6868-1B2C-4234-B2A2-9A81928FD9E2}"/>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14" name="Rectangle 13">
            <a:extLst>
              <a:ext uri="{FF2B5EF4-FFF2-40B4-BE49-F238E27FC236}">
                <a16:creationId xmlns:a16="http://schemas.microsoft.com/office/drawing/2014/main" id="{F5E07150-6B29-45B2-95C6-476DD4E96EB5}"/>
              </a:ext>
            </a:extLst>
          </p:cNvPr>
          <p:cNvSpPr/>
          <p:nvPr userDrawn="1"/>
        </p:nvSpPr>
        <p:spPr>
          <a:xfrm>
            <a:off x="911467" y="1525121"/>
            <a:ext cx="4309241" cy="105104"/>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5835C40-5BD5-4BD7-9322-0F67118B6A3E}"/>
              </a:ext>
            </a:extLst>
          </p:cNvPr>
          <p:cNvSpPr/>
          <p:nvPr userDrawn="1"/>
        </p:nvSpPr>
        <p:spPr>
          <a:xfrm>
            <a:off x="911467" y="2476009"/>
            <a:ext cx="1341643" cy="7157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D4119EF-7013-4CA8-8708-4C89D88198F4}"/>
              </a:ext>
            </a:extLst>
          </p:cNvPr>
          <p:cNvSpPr/>
          <p:nvPr userDrawn="1"/>
        </p:nvSpPr>
        <p:spPr>
          <a:xfrm>
            <a:off x="6235043" y="2489925"/>
            <a:ext cx="1341643" cy="7157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58235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D1F65-8D53-441B-838F-6333849A05AB}"/>
              </a:ext>
            </a:extLst>
          </p:cNvPr>
          <p:cNvSpPr>
            <a:spLocks noGrp="1"/>
          </p:cNvSpPr>
          <p:nvPr>
            <p:ph type="title" hasCustomPrompt="1"/>
          </p:nvPr>
        </p:nvSpPr>
        <p:spPr/>
        <p:txBody>
          <a:bodyPr>
            <a:normAutofit/>
          </a:bodyPr>
          <a:lstStyle>
            <a:lvl1pPr>
              <a:defRPr sz="5600" b="1" spc="-150" baseline="0">
                <a:latin typeface="Arial Narrow" panose="020B0606020202030204" pitchFamily="34" charset="0"/>
              </a:defRPr>
            </a:lvl1pPr>
          </a:lstStyle>
          <a:p>
            <a:r>
              <a:rPr lang="en-US" dirty="0"/>
              <a:t>SLIDE TITLE</a:t>
            </a:r>
          </a:p>
        </p:txBody>
      </p:sp>
      <p:sp>
        <p:nvSpPr>
          <p:cNvPr id="5" name="Slide Number Placeholder 4">
            <a:extLst>
              <a:ext uri="{FF2B5EF4-FFF2-40B4-BE49-F238E27FC236}">
                <a16:creationId xmlns:a16="http://schemas.microsoft.com/office/drawing/2014/main" id="{23C5CB46-A260-4CED-AB16-192A138C4872}"/>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6" name="Rectangle 5">
            <a:extLst>
              <a:ext uri="{FF2B5EF4-FFF2-40B4-BE49-F238E27FC236}">
                <a16:creationId xmlns:a16="http://schemas.microsoft.com/office/drawing/2014/main" id="{BA831F68-BE13-42C2-9A96-915F247F8ECE}"/>
              </a:ext>
            </a:extLst>
          </p:cNvPr>
          <p:cNvSpPr/>
          <p:nvPr userDrawn="1"/>
        </p:nvSpPr>
        <p:spPr>
          <a:xfrm>
            <a:off x="918339" y="461844"/>
            <a:ext cx="333384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78325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4E79161-4D2A-47E1-A0F2-220BA934DEFF}"/>
              </a:ext>
            </a:extLst>
          </p:cNvPr>
          <p:cNvSpPr>
            <a:spLocks noGrp="1"/>
          </p:cNvSpPr>
          <p:nvPr>
            <p:ph type="sldNum" sz="quarter" idx="12"/>
          </p:nvPr>
        </p:nvSpPr>
        <p:spPr/>
        <p:txBody>
          <a:bodyPr/>
          <a:lstStyle/>
          <a:p>
            <a:fld id="{7A3285ED-5E85-4370-8300-20A91DEF3646}" type="slidenum">
              <a:rPr lang="en-US" smtClean="0"/>
              <a:t>‹#›</a:t>
            </a:fld>
            <a:endParaRPr lang="en-US"/>
          </a:p>
        </p:txBody>
      </p:sp>
    </p:spTree>
    <p:extLst>
      <p:ext uri="{BB962C8B-B14F-4D97-AF65-F5344CB8AC3E}">
        <p14:creationId xmlns:p14="http://schemas.microsoft.com/office/powerpoint/2010/main" val="2275905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Blue Acc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0E298BB-771C-4055-9AE9-121CFCC1CFD0}"/>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6675" y="0"/>
            <a:ext cx="12192000" cy="6858000"/>
          </a:xfrm>
          <a:prstGeom prst="rect">
            <a:avLst/>
          </a:prstGeom>
        </p:spPr>
      </p:pic>
      <p:sp>
        <p:nvSpPr>
          <p:cNvPr id="2" name="Title 1">
            <a:extLst>
              <a:ext uri="{FF2B5EF4-FFF2-40B4-BE49-F238E27FC236}">
                <a16:creationId xmlns:a16="http://schemas.microsoft.com/office/drawing/2014/main" id="{403F33FB-1E9F-4737-8B94-EA6B6F4B9D8B}"/>
              </a:ext>
            </a:extLst>
          </p:cNvPr>
          <p:cNvSpPr>
            <a:spLocks noGrp="1"/>
          </p:cNvSpPr>
          <p:nvPr>
            <p:ph type="title" hasCustomPrompt="1"/>
          </p:nvPr>
        </p:nvSpPr>
        <p:spPr>
          <a:xfrm>
            <a:off x="838200" y="695626"/>
            <a:ext cx="3932237" cy="1600200"/>
          </a:xfrm>
        </p:spPr>
        <p:txBody>
          <a:bodyPr anchor="b">
            <a:normAutofit/>
          </a:bodyPr>
          <a:lstStyle>
            <a:lvl1pPr>
              <a:defRPr sz="5400" b="1" spc="-150" baseline="0">
                <a:latin typeface="Arial Narrow" panose="020B0606020202030204" pitchFamily="34" charset="0"/>
              </a:defRPr>
            </a:lvl1pPr>
          </a:lstStyle>
          <a:p>
            <a:r>
              <a:rPr lang="en-US" dirty="0"/>
              <a:t>SLIDE TITLE</a:t>
            </a:r>
          </a:p>
        </p:txBody>
      </p:sp>
      <p:sp>
        <p:nvSpPr>
          <p:cNvPr id="3" name="Content Placeholder 2">
            <a:extLst>
              <a:ext uri="{FF2B5EF4-FFF2-40B4-BE49-F238E27FC236}">
                <a16:creationId xmlns:a16="http://schemas.microsoft.com/office/drawing/2014/main" id="{C1DA0B42-F9A0-47A1-8AB2-A80D30841134}"/>
              </a:ext>
            </a:extLst>
          </p:cNvPr>
          <p:cNvSpPr>
            <a:spLocks noGrp="1"/>
          </p:cNvSpPr>
          <p:nvPr>
            <p:ph idx="1"/>
          </p:nvPr>
        </p:nvSpPr>
        <p:spPr>
          <a:xfrm>
            <a:off x="5181600" y="1606112"/>
            <a:ext cx="6172200" cy="4506557"/>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2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46EA01DD-28E4-4A95-B25C-7248F9BA39C3}"/>
              </a:ext>
            </a:extLst>
          </p:cNvPr>
          <p:cNvSpPr>
            <a:spLocks noGrp="1"/>
          </p:cNvSpPr>
          <p:nvPr>
            <p:ph type="body" sz="half" idx="2"/>
          </p:nvPr>
        </p:nvSpPr>
        <p:spPr>
          <a:xfrm>
            <a:off x="847671" y="2301081"/>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8D7B5BC4-4775-40D6-BD46-753DB9F28467}"/>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9" name="Rectangle 8">
            <a:extLst>
              <a:ext uri="{FF2B5EF4-FFF2-40B4-BE49-F238E27FC236}">
                <a16:creationId xmlns:a16="http://schemas.microsoft.com/office/drawing/2014/main" id="{DEF17887-3B4C-495A-9F32-1EE2DBFFBEA6}"/>
              </a:ext>
            </a:extLst>
          </p:cNvPr>
          <p:cNvSpPr/>
          <p:nvPr userDrawn="1"/>
        </p:nvSpPr>
        <p:spPr>
          <a:xfrm>
            <a:off x="911773" y="1418896"/>
            <a:ext cx="2808889" cy="6826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999467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Nevada Division of Public and Behavioral Health Logo">
            <a:extLst>
              <a:ext uri="{FF2B5EF4-FFF2-40B4-BE49-F238E27FC236}">
                <a16:creationId xmlns:a16="http://schemas.microsoft.com/office/drawing/2014/main" id="{89BCAB17-7C69-4D16-946C-DF074FCA52AE}"/>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2" name="Title 1">
            <a:extLst>
              <a:ext uri="{FF2B5EF4-FFF2-40B4-BE49-F238E27FC236}">
                <a16:creationId xmlns:a16="http://schemas.microsoft.com/office/drawing/2014/main" id="{075FBB70-8C65-4A17-A482-C76F910606F9}"/>
              </a:ext>
            </a:extLst>
          </p:cNvPr>
          <p:cNvSpPr>
            <a:spLocks noGrp="1"/>
          </p:cNvSpPr>
          <p:nvPr>
            <p:ph type="title" hasCustomPrompt="1"/>
          </p:nvPr>
        </p:nvSpPr>
        <p:spPr>
          <a:xfrm>
            <a:off x="839788" y="744780"/>
            <a:ext cx="3932237" cy="1600200"/>
          </a:xfrm>
        </p:spPr>
        <p:txBody>
          <a:bodyPr anchor="b">
            <a:normAutofit/>
          </a:bodyPr>
          <a:lstStyle>
            <a:lvl1pPr>
              <a:defRPr sz="5400" b="1" spc="-150" baseline="0">
                <a:latin typeface="Arial Narrow" panose="020B0606020202030204" pitchFamily="34" charset="0"/>
              </a:defRPr>
            </a:lvl1pPr>
          </a:lstStyle>
          <a:p>
            <a:r>
              <a:rPr lang="en-US" dirty="0"/>
              <a:t>SLIDE TITLE</a:t>
            </a:r>
          </a:p>
        </p:txBody>
      </p:sp>
      <p:sp>
        <p:nvSpPr>
          <p:cNvPr id="3" name="Picture Placeholder 2">
            <a:extLst>
              <a:ext uri="{FF2B5EF4-FFF2-40B4-BE49-F238E27FC236}">
                <a16:creationId xmlns:a16="http://schemas.microsoft.com/office/drawing/2014/main" id="{84585BF0-D4A1-45F9-99B8-4A512E45F44F}"/>
              </a:ext>
            </a:extLst>
          </p:cNvPr>
          <p:cNvSpPr>
            <a:spLocks noGrp="1"/>
          </p:cNvSpPr>
          <p:nvPr>
            <p:ph type="pic" idx="1"/>
          </p:nvPr>
        </p:nvSpPr>
        <p:spPr>
          <a:xfrm>
            <a:off x="5180012" y="2057400"/>
            <a:ext cx="5855850" cy="4165762"/>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35AD729-3EA2-4199-BCF8-0A8BE52C6B39}"/>
              </a:ext>
            </a:extLst>
          </p:cNvPr>
          <p:cNvSpPr>
            <a:spLocks noGrp="1"/>
          </p:cNvSpPr>
          <p:nvPr>
            <p:ph type="body" sz="half" idx="2"/>
          </p:nvPr>
        </p:nvSpPr>
        <p:spPr>
          <a:xfrm>
            <a:off x="839788" y="2411574"/>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D661029A-8AC5-4BEA-8977-DB72BF613106}"/>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8" name="Rectangle 7">
            <a:extLst>
              <a:ext uri="{FF2B5EF4-FFF2-40B4-BE49-F238E27FC236}">
                <a16:creationId xmlns:a16="http://schemas.microsoft.com/office/drawing/2014/main" id="{69CCE375-7B0D-4FBF-AF65-8700661AEECE}"/>
              </a:ext>
            </a:extLst>
          </p:cNvPr>
          <p:cNvSpPr/>
          <p:nvPr userDrawn="1"/>
        </p:nvSpPr>
        <p:spPr>
          <a:xfrm>
            <a:off x="922283" y="1429405"/>
            <a:ext cx="2787869" cy="83943"/>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80179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ACE0927-517B-491E-B3BD-81D448015B91}"/>
              </a:ext>
            </a:extLst>
          </p:cNvPr>
          <p:cNvPicPr>
            <a:picLocks noChangeAspect="1"/>
          </p:cNvPicPr>
          <p:nvPr userDrawn="1"/>
        </p:nvPicPr>
        <p:blipFill>
          <a:blip r:embed="rId2"/>
          <a:srcRect/>
          <a:stretch/>
        </p:blipFill>
        <p:spPr>
          <a:xfrm>
            <a:off x="-3515" y="-17136"/>
            <a:ext cx="12199030" cy="6875136"/>
          </a:xfrm>
          <a:prstGeom prst="rect">
            <a:avLst/>
          </a:prstGeom>
        </p:spPr>
      </p:pic>
      <p:pic>
        <p:nvPicPr>
          <p:cNvPr id="9" name="Picture 8" descr="Image of a rural Nevada mountain range.">
            <a:extLst>
              <a:ext uri="{FF2B5EF4-FFF2-40B4-BE49-F238E27FC236}">
                <a16:creationId xmlns:a16="http://schemas.microsoft.com/office/drawing/2014/main" id="{4AAF0646-4B0E-4108-A7E0-793EAD8651A0}"/>
              </a:ext>
            </a:extLst>
          </p:cNvPr>
          <p:cNvPicPr>
            <a:picLocks noChangeAspect="1"/>
          </p:cNvPicPr>
          <p:nvPr userDrawn="1"/>
        </p:nvPicPr>
        <p:blipFill>
          <a:blip r:embed="rId3"/>
          <a:stretch>
            <a:fillRect/>
          </a:stretch>
        </p:blipFill>
        <p:spPr>
          <a:xfrm>
            <a:off x="-7031" y="0"/>
            <a:ext cx="12199031" cy="6864626"/>
          </a:xfrm>
          <a:prstGeom prst="rect">
            <a:avLst/>
          </a:prstGeom>
        </p:spPr>
      </p:pic>
      <p:sp>
        <p:nvSpPr>
          <p:cNvPr id="10" name="Rectangle 9">
            <a:extLst>
              <a:ext uri="{FF2B5EF4-FFF2-40B4-BE49-F238E27FC236}">
                <a16:creationId xmlns:a16="http://schemas.microsoft.com/office/drawing/2014/main" id="{C29DAE54-362B-4798-A1E5-DDA4EE3130E2}"/>
              </a:ext>
            </a:extLst>
          </p:cNvPr>
          <p:cNvSpPr/>
          <p:nvPr userDrawn="1"/>
        </p:nvSpPr>
        <p:spPr>
          <a:xfrm>
            <a:off x="6526670" y="2852773"/>
            <a:ext cx="3002920" cy="8873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1" name="Picture 10" descr="Nevada Division of Public and Behavioral Health Logo">
            <a:extLst>
              <a:ext uri="{FF2B5EF4-FFF2-40B4-BE49-F238E27FC236}">
                <a16:creationId xmlns:a16="http://schemas.microsoft.com/office/drawing/2014/main" id="{A55246FF-E902-4F06-8408-95D48BFEE682}"/>
              </a:ext>
            </a:extLst>
          </p:cNvPr>
          <p:cNvPicPr>
            <a:picLocks noChangeAspect="1"/>
          </p:cNvPicPr>
          <p:nvPr userDrawn="1"/>
        </p:nvPicPr>
        <p:blipFill>
          <a:blip r:embed="rId4"/>
          <a:stretch>
            <a:fillRect/>
          </a:stretch>
        </p:blipFill>
        <p:spPr>
          <a:xfrm>
            <a:off x="1175444" y="5113871"/>
            <a:ext cx="4479119" cy="1284014"/>
          </a:xfrm>
          <a:prstGeom prst="rect">
            <a:avLst/>
          </a:prstGeom>
        </p:spPr>
      </p:pic>
      <p:sp>
        <p:nvSpPr>
          <p:cNvPr id="5" name="TextBox 4">
            <a:extLst>
              <a:ext uri="{FF2B5EF4-FFF2-40B4-BE49-F238E27FC236}">
                <a16:creationId xmlns:a16="http://schemas.microsoft.com/office/drawing/2014/main" id="{F3137FEB-D559-4EF2-9660-149313F4E741}"/>
              </a:ext>
            </a:extLst>
          </p:cNvPr>
          <p:cNvSpPr txBox="1"/>
          <p:nvPr userDrawn="1"/>
        </p:nvSpPr>
        <p:spPr>
          <a:xfrm>
            <a:off x="6369922" y="2007874"/>
            <a:ext cx="4516915" cy="954107"/>
          </a:xfrm>
          <a:prstGeom prst="rect">
            <a:avLst/>
          </a:prstGeom>
          <a:noFill/>
        </p:spPr>
        <p:txBody>
          <a:bodyPr wrap="square" rtlCol="0">
            <a:spAutoFit/>
          </a:bodyPr>
          <a:lstStyle/>
          <a:p>
            <a:r>
              <a:rPr kumimoji="0" lang="en-US" sz="5600" b="1" i="0" u="none" strike="noStrike" kern="1200" cap="none" spc="-150" normalizeH="0" baseline="0" noProof="0" dirty="0">
                <a:ln>
                  <a:noFill/>
                </a:ln>
                <a:solidFill>
                  <a:prstClr val="white"/>
                </a:solidFill>
                <a:effectLst/>
                <a:uLnTx/>
                <a:uFillTx/>
                <a:latin typeface="Arial Narrow" panose="020B0606020202030204" pitchFamily="34" charset="0"/>
                <a:ea typeface="+mj-ea"/>
                <a:cs typeface="+mj-cs"/>
              </a:rPr>
              <a:t>QUESTIONS?</a:t>
            </a:r>
            <a:endParaRPr lang="en-US" sz="5600" b="1" spc="-150"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078026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5B9878-BB41-4F22-8AC1-758E1EAC1948}"/>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3954"/>
            <a:ext cx="12199031" cy="6861954"/>
          </a:xfrm>
          <a:prstGeom prst="rect">
            <a:avLst/>
          </a:prstGeom>
        </p:spPr>
      </p:pic>
      <p:sp>
        <p:nvSpPr>
          <p:cNvPr id="10" name="Rectangle 9">
            <a:extLst>
              <a:ext uri="{FF2B5EF4-FFF2-40B4-BE49-F238E27FC236}">
                <a16:creationId xmlns:a16="http://schemas.microsoft.com/office/drawing/2014/main" id="{C29DAE54-362B-4798-A1E5-DDA4EE3130E2}"/>
              </a:ext>
            </a:extLst>
          </p:cNvPr>
          <p:cNvSpPr/>
          <p:nvPr userDrawn="1"/>
        </p:nvSpPr>
        <p:spPr>
          <a:xfrm>
            <a:off x="995363" y="3099725"/>
            <a:ext cx="4309241" cy="105104"/>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0A0465E-FEBB-468C-BF00-13BA9D67388F}"/>
              </a:ext>
            </a:extLst>
          </p:cNvPr>
          <p:cNvSpPr>
            <a:spLocks noGrp="1"/>
          </p:cNvSpPr>
          <p:nvPr>
            <p:ph type="ctrTitle" hasCustomPrompt="1"/>
          </p:nvPr>
        </p:nvSpPr>
        <p:spPr>
          <a:xfrm>
            <a:off x="909638" y="2131865"/>
            <a:ext cx="6605503" cy="1074246"/>
          </a:xfrm>
        </p:spPr>
        <p:txBody>
          <a:bodyPr anchor="b">
            <a:noAutofit/>
          </a:bodyPr>
          <a:lstStyle>
            <a:lvl1pPr algn="l">
              <a:defRPr sz="5600" b="1" spc="-150" baseline="0">
                <a:solidFill>
                  <a:schemeClr val="bg1"/>
                </a:solidFill>
                <a:latin typeface="Arial Narrow" panose="020B0606020202030204" pitchFamily="34" charset="0"/>
              </a:defRPr>
            </a:lvl1pPr>
          </a:lstStyle>
          <a:p>
            <a:r>
              <a:rPr lang="en-US" dirty="0"/>
              <a:t>PRESENTATION TITLE</a:t>
            </a:r>
          </a:p>
        </p:txBody>
      </p:sp>
      <p:sp>
        <p:nvSpPr>
          <p:cNvPr id="6" name="Text Placeholder 5">
            <a:extLst>
              <a:ext uri="{FF2B5EF4-FFF2-40B4-BE49-F238E27FC236}">
                <a16:creationId xmlns:a16="http://schemas.microsoft.com/office/drawing/2014/main" id="{CD6393C4-7143-4CE4-8A25-C544F7210829}"/>
              </a:ext>
            </a:extLst>
          </p:cNvPr>
          <p:cNvSpPr>
            <a:spLocks noGrp="1"/>
          </p:cNvSpPr>
          <p:nvPr>
            <p:ph type="body" sz="quarter" idx="11" hasCustomPrompt="1"/>
          </p:nvPr>
        </p:nvSpPr>
        <p:spPr>
          <a:xfrm>
            <a:off x="995279" y="4274004"/>
            <a:ext cx="3355975" cy="364097"/>
          </a:xfrm>
        </p:spPr>
        <p:txBody>
          <a:bodyPr>
            <a:normAutofit/>
          </a:bodyPr>
          <a:lstStyle>
            <a:lvl1pPr marL="0" indent="0">
              <a:buNone/>
              <a:defRPr sz="2000">
                <a:solidFill>
                  <a:schemeClr val="bg1"/>
                </a:solidFill>
                <a:latin typeface="Arial" panose="020B0604020202020204" pitchFamily="34" charset="0"/>
                <a:cs typeface="Arial" panose="020B0604020202020204" pitchFamily="34" charset="0"/>
              </a:defRPr>
            </a:lvl1pPr>
          </a:lstStyle>
          <a:p>
            <a:pPr lvl="0"/>
            <a:r>
              <a:rPr lang="en-US" dirty="0"/>
              <a:t>Date</a:t>
            </a:r>
          </a:p>
        </p:txBody>
      </p:sp>
      <p:sp>
        <p:nvSpPr>
          <p:cNvPr id="4" name="Text Placeholder 3">
            <a:extLst>
              <a:ext uri="{FF2B5EF4-FFF2-40B4-BE49-F238E27FC236}">
                <a16:creationId xmlns:a16="http://schemas.microsoft.com/office/drawing/2014/main" id="{F94E76C3-81A0-41C4-964A-C7FAA571E86B}"/>
              </a:ext>
            </a:extLst>
          </p:cNvPr>
          <p:cNvSpPr>
            <a:spLocks noGrp="1"/>
          </p:cNvSpPr>
          <p:nvPr>
            <p:ph type="body" sz="quarter" idx="10" hasCustomPrompt="1"/>
          </p:nvPr>
        </p:nvSpPr>
        <p:spPr>
          <a:xfrm>
            <a:off x="995279" y="3510701"/>
            <a:ext cx="6605587" cy="595313"/>
          </a:xfrm>
        </p:spPr>
        <p:txBody>
          <a:bodyPr>
            <a:normAutofit/>
          </a:bodyPr>
          <a:lstStyle>
            <a:lvl1pPr marL="0" indent="0">
              <a:spcBef>
                <a:spcPts val="400"/>
              </a:spcBef>
              <a:buNone/>
              <a:defRPr sz="2200">
                <a:solidFill>
                  <a:schemeClr val="bg1"/>
                </a:solidFill>
                <a:latin typeface="Arial" panose="020B0604020202020204" pitchFamily="34" charset="0"/>
                <a:cs typeface="Arial" panose="020B0604020202020204" pitchFamily="34" charset="0"/>
              </a:defRPr>
            </a:lvl1pPr>
          </a:lstStyle>
          <a:p>
            <a:pPr lvl="0"/>
            <a:r>
              <a:rPr lang="en-US" dirty="0"/>
              <a:t>Presenter’s Name, Title</a:t>
            </a:r>
          </a:p>
        </p:txBody>
      </p:sp>
    </p:spTree>
    <p:extLst>
      <p:ext uri="{BB962C8B-B14F-4D97-AF65-F5344CB8AC3E}">
        <p14:creationId xmlns:p14="http://schemas.microsoft.com/office/powerpoint/2010/main" val="10934295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act Informa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F2A47A9-92AC-41E3-B966-8711DF4F876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3313"/>
            <a:ext cx="12192000" cy="6858000"/>
          </a:xfrm>
          <a:prstGeom prst="rect">
            <a:avLst/>
          </a:prstGeom>
        </p:spPr>
      </p:pic>
      <p:sp>
        <p:nvSpPr>
          <p:cNvPr id="4" name="Content Placeholder 3">
            <a:extLst>
              <a:ext uri="{FF2B5EF4-FFF2-40B4-BE49-F238E27FC236}">
                <a16:creationId xmlns:a16="http://schemas.microsoft.com/office/drawing/2014/main" id="{2EC8AF31-8FE2-4DC0-8F80-35A39664AB46}"/>
              </a:ext>
            </a:extLst>
          </p:cNvPr>
          <p:cNvSpPr>
            <a:spLocks noGrp="1"/>
          </p:cNvSpPr>
          <p:nvPr>
            <p:ph sz="half" idx="2" hasCustomPrompt="1"/>
          </p:nvPr>
        </p:nvSpPr>
        <p:spPr>
          <a:xfrm>
            <a:off x="836612" y="2236424"/>
            <a:ext cx="5157787" cy="3976775"/>
          </a:xfrm>
        </p:spPr>
        <p:txBody>
          <a:bodyPr/>
          <a:lstStyle>
            <a:lvl1pPr marL="0" indent="0">
              <a:spcBef>
                <a:spcPts val="300"/>
              </a:spcBef>
              <a:buNone/>
              <a:defRPr sz="1800">
                <a:latin typeface="Arial" panose="020B0604020202020204" pitchFamily="34" charset="0"/>
                <a:cs typeface="Arial" panose="020B0604020202020204" pitchFamily="34" charset="0"/>
              </a:defRPr>
            </a:lvl1pPr>
          </a:lstStyle>
          <a:p>
            <a:pPr lvl="0"/>
            <a:r>
              <a:rPr lang="en-US" dirty="0"/>
              <a:t>Name, title, email, phone number, each on one line</a:t>
            </a:r>
          </a:p>
          <a:p>
            <a:pPr lvl="0"/>
            <a:endParaRPr lang="en-US" dirty="0"/>
          </a:p>
          <a:p>
            <a:pPr lvl="0"/>
            <a:endParaRPr lang="en-US" dirty="0"/>
          </a:p>
        </p:txBody>
      </p:sp>
      <p:sp>
        <p:nvSpPr>
          <p:cNvPr id="9" name="Slide Number Placeholder 8">
            <a:extLst>
              <a:ext uri="{FF2B5EF4-FFF2-40B4-BE49-F238E27FC236}">
                <a16:creationId xmlns:a16="http://schemas.microsoft.com/office/drawing/2014/main" id="{E14E6868-1B2C-4234-B2A2-9A81928FD9E2}"/>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14" name="Rectangle 13">
            <a:extLst>
              <a:ext uri="{FF2B5EF4-FFF2-40B4-BE49-F238E27FC236}">
                <a16:creationId xmlns:a16="http://schemas.microsoft.com/office/drawing/2014/main" id="{848B2437-6D04-41ED-B347-D7EC8F2FB3BC}"/>
              </a:ext>
            </a:extLst>
          </p:cNvPr>
          <p:cNvSpPr/>
          <p:nvPr userDrawn="1"/>
        </p:nvSpPr>
        <p:spPr>
          <a:xfrm>
            <a:off x="911467" y="595507"/>
            <a:ext cx="333384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3">
            <a:extLst>
              <a:ext uri="{FF2B5EF4-FFF2-40B4-BE49-F238E27FC236}">
                <a16:creationId xmlns:a16="http://schemas.microsoft.com/office/drawing/2014/main" id="{5BCA2413-D7B6-4AF1-8299-8244ED8DC76C}"/>
              </a:ext>
            </a:extLst>
          </p:cNvPr>
          <p:cNvSpPr>
            <a:spLocks noGrp="1"/>
          </p:cNvSpPr>
          <p:nvPr>
            <p:ph sz="half" idx="13" hasCustomPrompt="1"/>
          </p:nvPr>
        </p:nvSpPr>
        <p:spPr>
          <a:xfrm>
            <a:off x="6196013" y="2236423"/>
            <a:ext cx="5157787" cy="3976775"/>
          </a:xfrm>
        </p:spPr>
        <p:txBody>
          <a:bodyPr/>
          <a:lstStyle>
            <a:lvl1pPr marL="0" indent="0">
              <a:spcBef>
                <a:spcPts val="300"/>
              </a:spcBef>
              <a:buNone/>
              <a:defRPr sz="1800">
                <a:latin typeface="Arial" panose="020B0604020202020204" pitchFamily="34" charset="0"/>
                <a:cs typeface="Arial" panose="020B0604020202020204" pitchFamily="34" charset="0"/>
              </a:defRPr>
            </a:lvl1pPr>
          </a:lstStyle>
          <a:p>
            <a:pPr lvl="0"/>
            <a:r>
              <a:rPr lang="en-US" dirty="0"/>
              <a:t>Name, title, email, phone number, each on one line</a:t>
            </a:r>
          </a:p>
          <a:p>
            <a:pPr lvl="0"/>
            <a:endParaRPr lang="en-US" dirty="0"/>
          </a:p>
        </p:txBody>
      </p:sp>
      <p:sp>
        <p:nvSpPr>
          <p:cNvPr id="8" name="Text Placeholder 7">
            <a:extLst>
              <a:ext uri="{FF2B5EF4-FFF2-40B4-BE49-F238E27FC236}">
                <a16:creationId xmlns:a16="http://schemas.microsoft.com/office/drawing/2014/main" id="{66158D51-6464-4470-8D52-43709A84E47D}"/>
              </a:ext>
            </a:extLst>
          </p:cNvPr>
          <p:cNvSpPr>
            <a:spLocks noGrp="1"/>
          </p:cNvSpPr>
          <p:nvPr>
            <p:ph type="body" sz="quarter" idx="14" hasCustomPrompt="1"/>
          </p:nvPr>
        </p:nvSpPr>
        <p:spPr>
          <a:xfrm>
            <a:off x="4963404" y="6354309"/>
            <a:ext cx="2061990" cy="365125"/>
          </a:xfrm>
        </p:spPr>
        <p:txBody>
          <a:bodyPr>
            <a:noAutofit/>
          </a:bodyPr>
          <a:lstStyle>
            <a:lvl1pPr marL="0" indent="0" algn="ctr">
              <a:buNone/>
              <a:defRPr sz="2000">
                <a:solidFill>
                  <a:schemeClr val="tx1"/>
                </a:solidFill>
                <a:latin typeface="Arial" panose="020B0604020202020204" pitchFamily="34" charset="0"/>
                <a:cs typeface="Arial" panose="020B0604020202020204" pitchFamily="34" charset="0"/>
              </a:defRPr>
            </a:lvl1pPr>
          </a:lstStyle>
          <a:p>
            <a:pPr lvl="0"/>
            <a:r>
              <a:rPr lang="en-US" dirty="0"/>
              <a:t>dpbh.nv.gov </a:t>
            </a:r>
          </a:p>
        </p:txBody>
      </p:sp>
      <p:sp>
        <p:nvSpPr>
          <p:cNvPr id="10" name="TextBox 9">
            <a:extLst>
              <a:ext uri="{FF2B5EF4-FFF2-40B4-BE49-F238E27FC236}">
                <a16:creationId xmlns:a16="http://schemas.microsoft.com/office/drawing/2014/main" id="{234C7321-6D0D-457A-9008-2B1A1E6EF8BF}"/>
              </a:ext>
            </a:extLst>
          </p:cNvPr>
          <p:cNvSpPr txBox="1"/>
          <p:nvPr userDrawn="1"/>
        </p:nvSpPr>
        <p:spPr>
          <a:xfrm>
            <a:off x="836612" y="595507"/>
            <a:ext cx="6916846" cy="954107"/>
          </a:xfrm>
          <a:prstGeom prst="rect">
            <a:avLst/>
          </a:prstGeom>
          <a:noFill/>
        </p:spPr>
        <p:txBody>
          <a:bodyPr wrap="square" rtlCol="0">
            <a:spAutoFit/>
          </a:bodyPr>
          <a:lstStyle/>
          <a:p>
            <a:r>
              <a:rPr kumimoji="0" lang="en-US" sz="5600" b="1" i="0" u="none" strike="noStrike" kern="1200" cap="none" spc="-150" normalizeH="0" baseline="0" noProof="0" dirty="0">
                <a:ln>
                  <a:noFill/>
                </a:ln>
                <a:solidFill>
                  <a:srgbClr val="005B9E"/>
                </a:solidFill>
                <a:effectLst/>
                <a:uLnTx/>
                <a:uFillTx/>
                <a:latin typeface="Arial Narrow" panose="020B0606020202030204" pitchFamily="34" charset="0"/>
                <a:ea typeface="+mj-ea"/>
                <a:cs typeface="+mj-cs"/>
              </a:rPr>
              <a:t>CONTACT INFORMATION</a:t>
            </a:r>
            <a:endParaRPr lang="en-US" sz="5600" b="1" spc="-150" baseline="0" dirty="0">
              <a:latin typeface="Arial Narrow" panose="020B0606020202030204" pitchFamily="34" charset="0"/>
            </a:endParaRPr>
          </a:p>
        </p:txBody>
      </p:sp>
    </p:spTree>
    <p:extLst>
      <p:ext uri="{BB962C8B-B14F-4D97-AF65-F5344CB8AC3E}">
        <p14:creationId xmlns:p14="http://schemas.microsoft.com/office/powerpoint/2010/main" val="3018338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cronyms - 2 column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9538D3-5830-4A97-84FE-E4343588C0D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3313"/>
            <a:ext cx="12192000" cy="6858000"/>
          </a:xfrm>
          <a:prstGeom prst="rect">
            <a:avLst/>
          </a:prstGeom>
        </p:spPr>
      </p:pic>
      <p:sp>
        <p:nvSpPr>
          <p:cNvPr id="3" name="Content Placeholder 2">
            <a:extLst>
              <a:ext uri="{FF2B5EF4-FFF2-40B4-BE49-F238E27FC236}">
                <a16:creationId xmlns:a16="http://schemas.microsoft.com/office/drawing/2014/main" id="{800A3468-15E4-47DE-A503-1CBA4EC8A07D}"/>
              </a:ext>
            </a:extLst>
          </p:cNvPr>
          <p:cNvSpPr>
            <a:spLocks noGrp="1"/>
          </p:cNvSpPr>
          <p:nvPr>
            <p:ph idx="1" hasCustomPrompt="1"/>
          </p:nvPr>
        </p:nvSpPr>
        <p:spPr>
          <a:xfrm>
            <a:off x="838200" y="2148289"/>
            <a:ext cx="10515600" cy="3907979"/>
          </a:xfrm>
        </p:spPr>
        <p:txBody>
          <a:bodyPr numCol="2"/>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Include acronyms here. This text box is designed with two columns.</a:t>
            </a:r>
          </a:p>
          <a:p>
            <a:pPr lvl="0"/>
            <a:endParaRPr lang="en-US" dirty="0"/>
          </a:p>
        </p:txBody>
      </p:sp>
      <p:sp>
        <p:nvSpPr>
          <p:cNvPr id="6" name="Slide Number Placeholder 5">
            <a:extLst>
              <a:ext uri="{FF2B5EF4-FFF2-40B4-BE49-F238E27FC236}">
                <a16:creationId xmlns:a16="http://schemas.microsoft.com/office/drawing/2014/main" id="{8D56F63E-73BE-4BEE-BDC1-4749AE46071D}"/>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7A3285ED-5E85-4370-8300-20A91DEF3646}" type="slidenum">
              <a:rPr lang="en-US" smtClean="0"/>
              <a:pPr/>
              <a:t>‹#›</a:t>
            </a:fld>
            <a:endParaRPr lang="en-US"/>
          </a:p>
        </p:txBody>
      </p:sp>
      <p:sp>
        <p:nvSpPr>
          <p:cNvPr id="10" name="Rectangle 9">
            <a:extLst>
              <a:ext uri="{FF2B5EF4-FFF2-40B4-BE49-F238E27FC236}">
                <a16:creationId xmlns:a16="http://schemas.microsoft.com/office/drawing/2014/main" id="{A0D07F87-321E-494A-A566-E7B51EFA7E93}"/>
              </a:ext>
            </a:extLst>
          </p:cNvPr>
          <p:cNvSpPr/>
          <p:nvPr userDrawn="1"/>
        </p:nvSpPr>
        <p:spPr>
          <a:xfrm>
            <a:off x="935418" y="530098"/>
            <a:ext cx="378372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F4CB393-3829-4669-93E7-D61DBFC67220}"/>
              </a:ext>
            </a:extLst>
          </p:cNvPr>
          <p:cNvSpPr txBox="1"/>
          <p:nvPr userDrawn="1"/>
        </p:nvSpPr>
        <p:spPr>
          <a:xfrm>
            <a:off x="838200" y="530098"/>
            <a:ext cx="7234989" cy="954107"/>
          </a:xfrm>
          <a:prstGeom prst="rect">
            <a:avLst/>
          </a:prstGeom>
          <a:noFill/>
        </p:spPr>
        <p:txBody>
          <a:bodyPr wrap="square" rtlCol="0">
            <a:spAutoFit/>
          </a:bodyPr>
          <a:lstStyle/>
          <a:p>
            <a:r>
              <a:rPr kumimoji="0" lang="en-US" sz="5600" b="1" i="0" u="none" strike="noStrike" kern="1200" cap="none" spc="-150" normalizeH="0" baseline="0" noProof="0" dirty="0">
                <a:ln>
                  <a:noFill/>
                </a:ln>
                <a:solidFill>
                  <a:srgbClr val="005B9E"/>
                </a:solidFill>
                <a:effectLst/>
                <a:uLnTx/>
                <a:uFillTx/>
                <a:latin typeface="Arial Narrow" panose="020B0606020202030204" pitchFamily="34" charset="0"/>
                <a:ea typeface="+mj-ea"/>
                <a:cs typeface="+mj-cs"/>
              </a:rPr>
              <a:t>ACRONYMS</a:t>
            </a:r>
            <a:endParaRPr lang="en-US" sz="5600" b="1" spc="-150" baseline="0" dirty="0">
              <a:latin typeface="Arial Narrow" panose="020B0606020202030204" pitchFamily="34" charset="0"/>
            </a:endParaRPr>
          </a:p>
        </p:txBody>
      </p:sp>
    </p:spTree>
    <p:extLst>
      <p:ext uri="{BB962C8B-B14F-4D97-AF65-F5344CB8AC3E}">
        <p14:creationId xmlns:p14="http://schemas.microsoft.com/office/powerpoint/2010/main" val="11718384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C4D6E88-35AB-4537-83F4-4B09A56B196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551050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out DPBH">
    <p:spTree>
      <p:nvGrpSpPr>
        <p:cNvPr id="1" name=""/>
        <p:cNvGrpSpPr/>
        <p:nvPr/>
      </p:nvGrpSpPr>
      <p:grpSpPr>
        <a:xfrm>
          <a:off x="0" y="0"/>
          <a:ext cx="0" cy="0"/>
          <a:chOff x="0" y="0"/>
          <a:chExt cx="0" cy="0"/>
        </a:xfrm>
      </p:grpSpPr>
      <p:pic>
        <p:nvPicPr>
          <p:cNvPr id="9" name="Picture 8" descr="Nevada Division of Public and Behavioral Health Logo">
            <a:extLst>
              <a:ext uri="{FF2B5EF4-FFF2-40B4-BE49-F238E27FC236}">
                <a16:creationId xmlns:a16="http://schemas.microsoft.com/office/drawing/2014/main" id="{792A3ECF-6E63-41B7-977F-58C4F0C8EDC2}"/>
              </a:ext>
            </a:extLst>
          </p:cNvPr>
          <p:cNvPicPr>
            <a:picLocks noChangeAspect="1"/>
          </p:cNvPicPr>
          <p:nvPr userDrawn="1"/>
        </p:nvPicPr>
        <p:blipFill>
          <a:blip r:embed="rId2"/>
          <a:stretch>
            <a:fillRect/>
          </a:stretch>
        </p:blipFill>
        <p:spPr>
          <a:xfrm>
            <a:off x="0" y="-6626"/>
            <a:ext cx="12192000" cy="6864626"/>
          </a:xfrm>
          <a:prstGeom prst="rect">
            <a:avLst/>
          </a:prstGeom>
        </p:spPr>
      </p:pic>
      <p:sp>
        <p:nvSpPr>
          <p:cNvPr id="6" name="Slide Number Placeholder 5">
            <a:extLst>
              <a:ext uri="{FF2B5EF4-FFF2-40B4-BE49-F238E27FC236}">
                <a16:creationId xmlns:a16="http://schemas.microsoft.com/office/drawing/2014/main" id="{8D56F63E-73BE-4BEE-BDC1-4749AE46071D}"/>
              </a:ext>
            </a:extLst>
          </p:cNvPr>
          <p:cNvSpPr>
            <a:spLocks noGrp="1"/>
          </p:cNvSpPr>
          <p:nvPr>
            <p:ph type="sldNum" sz="quarter" idx="12"/>
          </p:nvPr>
        </p:nvSpPr>
        <p:spPr>
          <a:xfrm>
            <a:off x="8795568" y="6377288"/>
            <a:ext cx="2743200" cy="365125"/>
          </a:xfrm>
        </p:spPr>
        <p:txBody>
          <a:bodyPr/>
          <a:lstStyle>
            <a:lvl1pPr algn="r">
              <a:defRPr/>
            </a:lvl1pPr>
          </a:lstStyle>
          <a:p>
            <a:fld id="{7A3285ED-5E85-4370-8300-20A91DEF3646}" type="slidenum">
              <a:rPr lang="en-US" smtClean="0"/>
              <a:pPr/>
              <a:t>‹#›</a:t>
            </a:fld>
            <a:endParaRPr lang="en-US" dirty="0"/>
          </a:p>
        </p:txBody>
      </p:sp>
      <p:sp>
        <p:nvSpPr>
          <p:cNvPr id="10" name="Rectangle 9">
            <a:extLst>
              <a:ext uri="{FF2B5EF4-FFF2-40B4-BE49-F238E27FC236}">
                <a16:creationId xmlns:a16="http://schemas.microsoft.com/office/drawing/2014/main" id="{A0D07F87-321E-494A-A566-E7B51EFA7E93}"/>
              </a:ext>
            </a:extLst>
          </p:cNvPr>
          <p:cNvSpPr/>
          <p:nvPr userDrawn="1"/>
        </p:nvSpPr>
        <p:spPr>
          <a:xfrm>
            <a:off x="935417" y="1429477"/>
            <a:ext cx="378372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2AEF8E4E-9E4C-4B52-932A-6F29436FE609}"/>
              </a:ext>
            </a:extLst>
          </p:cNvPr>
          <p:cNvPicPr>
            <a:picLocks noChangeAspect="1"/>
          </p:cNvPicPr>
          <p:nvPr userDrawn="1"/>
        </p:nvPicPr>
        <p:blipFill>
          <a:blip r:embed="rId3"/>
          <a:stretch>
            <a:fillRect/>
          </a:stretch>
        </p:blipFill>
        <p:spPr>
          <a:xfrm>
            <a:off x="9043729" y="6159132"/>
            <a:ext cx="2095500" cy="447675"/>
          </a:xfrm>
          <a:prstGeom prst="rect">
            <a:avLst/>
          </a:prstGeom>
        </p:spPr>
      </p:pic>
      <p:sp>
        <p:nvSpPr>
          <p:cNvPr id="18" name="TextBox 17">
            <a:extLst>
              <a:ext uri="{FF2B5EF4-FFF2-40B4-BE49-F238E27FC236}">
                <a16:creationId xmlns:a16="http://schemas.microsoft.com/office/drawing/2014/main" id="{E510A36A-170F-4CCA-988B-2BD70A494EFB}"/>
              </a:ext>
            </a:extLst>
          </p:cNvPr>
          <p:cNvSpPr txBox="1"/>
          <p:nvPr userDrawn="1"/>
        </p:nvSpPr>
        <p:spPr>
          <a:xfrm>
            <a:off x="858728" y="2827498"/>
            <a:ext cx="1989081" cy="707886"/>
          </a:xfrm>
          <a:prstGeom prst="rect">
            <a:avLst/>
          </a:prstGeom>
          <a:noFill/>
        </p:spPr>
        <p:txBody>
          <a:bodyPr wrap="square" rtlCol="0">
            <a:spAutoFit/>
          </a:bodyPr>
          <a:lstStyle/>
          <a:p>
            <a:pPr lvl="0"/>
            <a:r>
              <a:rPr lang="en-US" sz="4000" b="1" kern="1200" spc="-150" dirty="0">
                <a:solidFill>
                  <a:schemeClr val="accent1"/>
                </a:solidFill>
                <a:latin typeface="Arial Narrow" panose="020B0606020202030204" pitchFamily="34" charset="0"/>
                <a:ea typeface="+mn-ea"/>
                <a:cs typeface="+mn-cs"/>
              </a:rPr>
              <a:t>MISSION</a:t>
            </a:r>
            <a:endParaRPr lang="en-US" sz="4000" b="1" spc="-150" dirty="0">
              <a:solidFill>
                <a:schemeClr val="accent1"/>
              </a:solidFill>
              <a:latin typeface="Arial Narrow" panose="020B0606020202030204" pitchFamily="34" charset="0"/>
            </a:endParaRPr>
          </a:p>
        </p:txBody>
      </p:sp>
      <p:sp>
        <p:nvSpPr>
          <p:cNvPr id="19" name="TextBox 18">
            <a:extLst>
              <a:ext uri="{FF2B5EF4-FFF2-40B4-BE49-F238E27FC236}">
                <a16:creationId xmlns:a16="http://schemas.microsoft.com/office/drawing/2014/main" id="{93D853C6-344D-4656-ADA2-ECB37FCF8EB5}"/>
              </a:ext>
            </a:extLst>
          </p:cNvPr>
          <p:cNvSpPr txBox="1"/>
          <p:nvPr userDrawn="1"/>
        </p:nvSpPr>
        <p:spPr>
          <a:xfrm>
            <a:off x="3032916" y="2903852"/>
            <a:ext cx="8202565" cy="923330"/>
          </a:xfrm>
          <a:prstGeom prst="rect">
            <a:avLst/>
          </a:prstGeom>
          <a:noFill/>
        </p:spPr>
        <p:txBody>
          <a:bodyPr wrap="square" rtlCol="0">
            <a:spAutoFit/>
          </a:bodyPr>
          <a:lstStyle/>
          <a:p>
            <a:pPr lvl="0"/>
            <a:r>
              <a:rPr lang="en-US" sz="1800" dirty="0">
                <a:solidFill>
                  <a:schemeClr val="tx1"/>
                </a:solidFill>
                <a:latin typeface="Arial" panose="020B0604020202020204" pitchFamily="34" charset="0"/>
                <a:cs typeface="Arial" panose="020B0604020202020204" pitchFamily="34" charset="0"/>
              </a:rPr>
              <a:t>To protect, promote, and improve the physical and behavioral health and safety of all people in Nevada, equitably and regardless of circumstances, so they can live their safest, longest, healthiest, and happiest life. </a:t>
            </a:r>
          </a:p>
        </p:txBody>
      </p:sp>
      <p:sp>
        <p:nvSpPr>
          <p:cNvPr id="20" name="TextBox 19">
            <a:extLst>
              <a:ext uri="{FF2B5EF4-FFF2-40B4-BE49-F238E27FC236}">
                <a16:creationId xmlns:a16="http://schemas.microsoft.com/office/drawing/2014/main" id="{9FE61A21-F09F-4A27-87D0-F96BAE248A1F}"/>
              </a:ext>
            </a:extLst>
          </p:cNvPr>
          <p:cNvSpPr txBox="1"/>
          <p:nvPr userDrawn="1"/>
        </p:nvSpPr>
        <p:spPr>
          <a:xfrm>
            <a:off x="858728" y="3804116"/>
            <a:ext cx="2095500" cy="707886"/>
          </a:xfrm>
          <a:prstGeom prst="rect">
            <a:avLst/>
          </a:prstGeom>
          <a:noFill/>
        </p:spPr>
        <p:txBody>
          <a:bodyPr wrap="square" rtlCol="0">
            <a:spAutoFit/>
          </a:bodyPr>
          <a:lstStyle/>
          <a:p>
            <a:pPr lvl="0"/>
            <a:r>
              <a:rPr lang="en-US" sz="4000" b="1" kern="1200" spc="-150" dirty="0">
                <a:solidFill>
                  <a:schemeClr val="accent1"/>
                </a:solidFill>
                <a:latin typeface="Arial Narrow" panose="020B0606020202030204" pitchFamily="34" charset="0"/>
                <a:ea typeface="+mn-ea"/>
                <a:cs typeface="+mn-cs"/>
              </a:rPr>
              <a:t>VISION</a:t>
            </a:r>
            <a:endParaRPr lang="en-US" sz="4000" b="1" spc="-150" dirty="0">
              <a:solidFill>
                <a:schemeClr val="accent1"/>
              </a:solidFill>
              <a:latin typeface="Arial Narrow" panose="020B0606020202030204" pitchFamily="34" charset="0"/>
            </a:endParaRPr>
          </a:p>
        </p:txBody>
      </p:sp>
      <p:sp>
        <p:nvSpPr>
          <p:cNvPr id="21" name="TextBox 20">
            <a:extLst>
              <a:ext uri="{FF2B5EF4-FFF2-40B4-BE49-F238E27FC236}">
                <a16:creationId xmlns:a16="http://schemas.microsoft.com/office/drawing/2014/main" id="{03C8C3F8-02AA-4DCE-8447-A7F1BFC43FE7}"/>
              </a:ext>
            </a:extLst>
          </p:cNvPr>
          <p:cNvSpPr txBox="1"/>
          <p:nvPr userDrawn="1"/>
        </p:nvSpPr>
        <p:spPr>
          <a:xfrm>
            <a:off x="848218" y="4780734"/>
            <a:ext cx="2095500" cy="707886"/>
          </a:xfrm>
          <a:prstGeom prst="rect">
            <a:avLst/>
          </a:prstGeom>
          <a:noFill/>
        </p:spPr>
        <p:txBody>
          <a:bodyPr wrap="square" rtlCol="0">
            <a:spAutoFit/>
          </a:bodyPr>
          <a:lstStyle/>
          <a:p>
            <a:pPr lvl="0"/>
            <a:r>
              <a:rPr lang="en-US" sz="4000" b="1" kern="1200" spc="-150" dirty="0">
                <a:solidFill>
                  <a:schemeClr val="accent1"/>
                </a:solidFill>
                <a:latin typeface="Arial Narrow" panose="020B0606020202030204" pitchFamily="34" charset="0"/>
                <a:ea typeface="+mn-ea"/>
                <a:cs typeface="+mn-cs"/>
              </a:rPr>
              <a:t>PURPOSE</a:t>
            </a:r>
            <a:endParaRPr lang="en-US" sz="4000" b="1" spc="-150" dirty="0">
              <a:solidFill>
                <a:schemeClr val="accent1"/>
              </a:solidFill>
              <a:latin typeface="Arial Narrow" panose="020B0606020202030204" pitchFamily="34" charset="0"/>
            </a:endParaRPr>
          </a:p>
        </p:txBody>
      </p:sp>
      <p:sp>
        <p:nvSpPr>
          <p:cNvPr id="25" name="TextBox 24">
            <a:extLst>
              <a:ext uri="{FF2B5EF4-FFF2-40B4-BE49-F238E27FC236}">
                <a16:creationId xmlns:a16="http://schemas.microsoft.com/office/drawing/2014/main" id="{DD49A56E-94B7-4D48-AB4D-939B7F318D1C}"/>
              </a:ext>
            </a:extLst>
          </p:cNvPr>
          <p:cNvSpPr txBox="1"/>
          <p:nvPr userDrawn="1"/>
        </p:nvSpPr>
        <p:spPr>
          <a:xfrm>
            <a:off x="838200" y="1386649"/>
            <a:ext cx="7223233" cy="954107"/>
          </a:xfrm>
          <a:prstGeom prst="rect">
            <a:avLst/>
          </a:prstGeom>
          <a:noFill/>
        </p:spPr>
        <p:txBody>
          <a:bodyPr wrap="square" rtlCol="0">
            <a:spAutoFit/>
          </a:bodyPr>
          <a:lstStyle/>
          <a:p>
            <a:r>
              <a:rPr lang="en-US" sz="5600" b="1" spc="-150" baseline="0" dirty="0">
                <a:solidFill>
                  <a:schemeClr val="accent1"/>
                </a:solidFill>
                <a:latin typeface="Arial Narrow" panose="020B0606020202030204" pitchFamily="34" charset="0"/>
              </a:rPr>
              <a:t>ABOUT DPBH</a:t>
            </a:r>
          </a:p>
        </p:txBody>
      </p:sp>
      <p:sp>
        <p:nvSpPr>
          <p:cNvPr id="22" name="TextBox 21">
            <a:extLst>
              <a:ext uri="{FF2B5EF4-FFF2-40B4-BE49-F238E27FC236}">
                <a16:creationId xmlns:a16="http://schemas.microsoft.com/office/drawing/2014/main" id="{048ECB31-EBF2-4DC0-B1E2-5F634EDD16E7}"/>
              </a:ext>
            </a:extLst>
          </p:cNvPr>
          <p:cNvSpPr txBox="1"/>
          <p:nvPr userDrawn="1"/>
        </p:nvSpPr>
        <p:spPr>
          <a:xfrm>
            <a:off x="3032916" y="3960548"/>
            <a:ext cx="8106313" cy="646331"/>
          </a:xfrm>
          <a:prstGeom prst="rect">
            <a:avLst/>
          </a:prstGeom>
          <a:noFill/>
        </p:spPr>
        <p:txBody>
          <a:bodyPr wrap="square" rtlCol="0">
            <a:spAutoFit/>
          </a:bodyPr>
          <a:lstStyle/>
          <a:p>
            <a:pPr lvl="0"/>
            <a:r>
              <a:rPr lang="en-US" sz="1800" dirty="0">
                <a:solidFill>
                  <a:schemeClr val="tx1"/>
                </a:solidFill>
                <a:latin typeface="Arial" panose="020B0604020202020204" pitchFamily="34" charset="0"/>
                <a:cs typeface="Arial" panose="020B0604020202020204" pitchFamily="34" charset="0"/>
              </a:rPr>
              <a:t>A Nevada where preventable health and safety issues no longer impact the opportunity for all people to live life in the best possible health.</a:t>
            </a:r>
          </a:p>
        </p:txBody>
      </p:sp>
      <p:sp>
        <p:nvSpPr>
          <p:cNvPr id="23" name="TextBox 22">
            <a:extLst>
              <a:ext uri="{FF2B5EF4-FFF2-40B4-BE49-F238E27FC236}">
                <a16:creationId xmlns:a16="http://schemas.microsoft.com/office/drawing/2014/main" id="{BC54397D-C3E2-4DFE-B2DF-1C30E6460CEC}"/>
              </a:ext>
            </a:extLst>
          </p:cNvPr>
          <p:cNvSpPr txBox="1"/>
          <p:nvPr userDrawn="1"/>
        </p:nvSpPr>
        <p:spPr>
          <a:xfrm>
            <a:off x="3032916" y="5045348"/>
            <a:ext cx="8515870" cy="369332"/>
          </a:xfrm>
          <a:prstGeom prst="rect">
            <a:avLst/>
          </a:prstGeom>
          <a:noFill/>
        </p:spPr>
        <p:txBody>
          <a:bodyPr wrap="square" rtlCol="0">
            <a:spAutoFit/>
          </a:bodyPr>
          <a:lstStyle/>
          <a:p>
            <a:pPr lvl="0"/>
            <a:r>
              <a:rPr lang="en-US" sz="1800" dirty="0">
                <a:solidFill>
                  <a:schemeClr val="tx1"/>
                </a:solidFill>
                <a:latin typeface="Arial" panose="020B0604020202020204" pitchFamily="34" charset="0"/>
                <a:cs typeface="Arial" panose="020B0604020202020204" pitchFamily="34" charset="0"/>
              </a:rPr>
              <a:t>To make everyone’s life healthier, happier, longer, and safer. </a:t>
            </a:r>
          </a:p>
        </p:txBody>
      </p:sp>
      <p:pic>
        <p:nvPicPr>
          <p:cNvPr id="14" name="Picture 13">
            <a:extLst>
              <a:ext uri="{FF2B5EF4-FFF2-40B4-BE49-F238E27FC236}">
                <a16:creationId xmlns:a16="http://schemas.microsoft.com/office/drawing/2014/main" id="{CC6A60EA-9B99-447D-A738-743B4DEE4F69}"/>
              </a:ext>
            </a:extLst>
          </p:cNvPr>
          <p:cNvPicPr>
            <a:picLocks noChangeAspect="1"/>
          </p:cNvPicPr>
          <p:nvPr userDrawn="1"/>
        </p:nvPicPr>
        <p:blipFill rotWithShape="1">
          <a:blip r:embed="rId4"/>
          <a:srcRect r="78854"/>
          <a:stretch/>
        </p:blipFill>
        <p:spPr>
          <a:xfrm>
            <a:off x="9610308" y="4647777"/>
            <a:ext cx="1113720" cy="1408800"/>
          </a:xfrm>
          <a:prstGeom prst="rect">
            <a:avLst/>
          </a:prstGeom>
        </p:spPr>
      </p:pic>
    </p:spTree>
    <p:extLst>
      <p:ext uri="{BB962C8B-B14F-4D97-AF65-F5344CB8AC3E}">
        <p14:creationId xmlns:p14="http://schemas.microsoft.com/office/powerpoint/2010/main" val="2786749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9538D3-5830-4A97-84FE-E4343588C0D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3313"/>
            <a:ext cx="12192000" cy="6858000"/>
          </a:xfrm>
          <a:prstGeom prst="rect">
            <a:avLst/>
          </a:prstGeom>
        </p:spPr>
      </p:pic>
      <p:sp>
        <p:nvSpPr>
          <p:cNvPr id="3" name="Content Placeholder 2">
            <a:extLst>
              <a:ext uri="{FF2B5EF4-FFF2-40B4-BE49-F238E27FC236}">
                <a16:creationId xmlns:a16="http://schemas.microsoft.com/office/drawing/2014/main" id="{800A3468-15E4-47DE-A503-1CBA4EC8A07D}"/>
              </a:ext>
            </a:extLst>
          </p:cNvPr>
          <p:cNvSpPr>
            <a:spLocks noGrp="1"/>
          </p:cNvSpPr>
          <p:nvPr>
            <p:ph idx="1" hasCustomPrompt="1"/>
          </p:nvPr>
        </p:nvSpPr>
        <p:spPr>
          <a:xfrm>
            <a:off x="838200" y="2565629"/>
            <a:ext cx="10515600" cy="3490640"/>
          </a:xfrm>
        </p:spPr>
        <p:txBody>
          <a:bodyPr/>
          <a:lstStyle>
            <a:lvl1pPr marL="457200" indent="-457200">
              <a:buFont typeface="+mj-lt"/>
              <a:buAutoNum type="arabicPeriod"/>
              <a:defRPr>
                <a:solidFill>
                  <a:schemeClr val="tx1"/>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Agenda item 1</a:t>
            </a:r>
          </a:p>
          <a:p>
            <a:pPr lvl="0"/>
            <a:r>
              <a:rPr lang="en-US" dirty="0"/>
              <a:t>Agenda item 2</a:t>
            </a:r>
          </a:p>
        </p:txBody>
      </p:sp>
      <p:sp>
        <p:nvSpPr>
          <p:cNvPr id="6" name="Slide Number Placeholder 5">
            <a:extLst>
              <a:ext uri="{FF2B5EF4-FFF2-40B4-BE49-F238E27FC236}">
                <a16:creationId xmlns:a16="http://schemas.microsoft.com/office/drawing/2014/main" id="{8D56F63E-73BE-4BEE-BDC1-4749AE46071D}"/>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10" name="Rectangle 9">
            <a:extLst>
              <a:ext uri="{FF2B5EF4-FFF2-40B4-BE49-F238E27FC236}">
                <a16:creationId xmlns:a16="http://schemas.microsoft.com/office/drawing/2014/main" id="{A0D07F87-321E-494A-A566-E7B51EFA7E93}"/>
              </a:ext>
            </a:extLst>
          </p:cNvPr>
          <p:cNvSpPr/>
          <p:nvPr userDrawn="1"/>
        </p:nvSpPr>
        <p:spPr>
          <a:xfrm>
            <a:off x="935418" y="1235177"/>
            <a:ext cx="378372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9C9A5209-B0A0-4DAC-9C79-30839BB0C969}"/>
              </a:ext>
            </a:extLst>
          </p:cNvPr>
          <p:cNvSpPr txBox="1"/>
          <p:nvPr userDrawn="1"/>
        </p:nvSpPr>
        <p:spPr>
          <a:xfrm>
            <a:off x="838200" y="1235177"/>
            <a:ext cx="7212724" cy="954107"/>
          </a:xfrm>
          <a:prstGeom prst="rect">
            <a:avLst/>
          </a:prstGeom>
          <a:noFill/>
        </p:spPr>
        <p:txBody>
          <a:bodyPr wrap="square" rtlCol="0">
            <a:spAutoFit/>
          </a:bodyPr>
          <a:lstStyle/>
          <a:p>
            <a:r>
              <a:rPr lang="en-US" sz="5600" b="1" spc="-150" baseline="0" dirty="0">
                <a:solidFill>
                  <a:schemeClr val="accent1"/>
                </a:solidFill>
                <a:latin typeface="Arial Narrow" panose="020B0606020202030204" pitchFamily="34" charset="0"/>
              </a:rPr>
              <a:t>AGENDA</a:t>
            </a:r>
          </a:p>
        </p:txBody>
      </p:sp>
    </p:spTree>
    <p:extLst>
      <p:ext uri="{BB962C8B-B14F-4D97-AF65-F5344CB8AC3E}">
        <p14:creationId xmlns:p14="http://schemas.microsoft.com/office/powerpoint/2010/main" val="3363458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Yellow accent">
    <p:spTree>
      <p:nvGrpSpPr>
        <p:cNvPr id="1" name=""/>
        <p:cNvGrpSpPr/>
        <p:nvPr/>
      </p:nvGrpSpPr>
      <p:grpSpPr>
        <a:xfrm>
          <a:off x="0" y="0"/>
          <a:ext cx="0" cy="0"/>
          <a:chOff x="0" y="0"/>
          <a:chExt cx="0" cy="0"/>
        </a:xfrm>
      </p:grpSpPr>
      <p:pic>
        <p:nvPicPr>
          <p:cNvPr id="7" name="Picture 6" descr="Nevada Division of Public and Behavioral Health Logo">
            <a:extLst>
              <a:ext uri="{FF2B5EF4-FFF2-40B4-BE49-F238E27FC236}">
                <a16:creationId xmlns:a16="http://schemas.microsoft.com/office/drawing/2014/main" id="{02882ADE-1263-4632-B7C5-BB988C15CF5D}"/>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2" name="Title 1">
            <a:extLst>
              <a:ext uri="{FF2B5EF4-FFF2-40B4-BE49-F238E27FC236}">
                <a16:creationId xmlns:a16="http://schemas.microsoft.com/office/drawing/2014/main" id="{B14495D2-8A71-460C-AE0C-5DE0957C6E0B}"/>
              </a:ext>
            </a:extLst>
          </p:cNvPr>
          <p:cNvSpPr>
            <a:spLocks noGrp="1"/>
          </p:cNvSpPr>
          <p:nvPr>
            <p:ph type="title" hasCustomPrompt="1"/>
          </p:nvPr>
        </p:nvSpPr>
        <p:spPr>
          <a:xfrm>
            <a:off x="848709" y="2048420"/>
            <a:ext cx="6730896" cy="1129755"/>
          </a:xfrm>
        </p:spPr>
        <p:txBody>
          <a:bodyPr>
            <a:normAutofit/>
          </a:bodyPr>
          <a:lstStyle>
            <a:lvl1pPr>
              <a:defRPr sz="5600" b="1" spc="-150" baseline="0">
                <a:solidFill>
                  <a:schemeClr val="accent1"/>
                </a:solidFill>
                <a:latin typeface="Arial Narrow" panose="020B0606020202030204" pitchFamily="34" charset="0"/>
              </a:defRPr>
            </a:lvl1pPr>
          </a:lstStyle>
          <a:p>
            <a:r>
              <a:rPr lang="en-US" dirty="0"/>
              <a:t>SLIDE TITLE</a:t>
            </a:r>
          </a:p>
        </p:txBody>
      </p:sp>
      <p:sp>
        <p:nvSpPr>
          <p:cNvPr id="6" name="Slide Number Placeholder 5">
            <a:extLst>
              <a:ext uri="{FF2B5EF4-FFF2-40B4-BE49-F238E27FC236}">
                <a16:creationId xmlns:a16="http://schemas.microsoft.com/office/drawing/2014/main" id="{8D56F63E-73BE-4BEE-BDC1-4749AE46071D}"/>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10" name="Rectangle 9">
            <a:extLst>
              <a:ext uri="{FF2B5EF4-FFF2-40B4-BE49-F238E27FC236}">
                <a16:creationId xmlns:a16="http://schemas.microsoft.com/office/drawing/2014/main" id="{A0D07F87-321E-494A-A566-E7B51EFA7E93}"/>
              </a:ext>
            </a:extLst>
          </p:cNvPr>
          <p:cNvSpPr/>
          <p:nvPr userDrawn="1"/>
        </p:nvSpPr>
        <p:spPr>
          <a:xfrm>
            <a:off x="935418" y="2017374"/>
            <a:ext cx="378372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86A6794D-B1BE-4D7B-8790-2964EF4F02D7}"/>
              </a:ext>
            </a:extLst>
          </p:cNvPr>
          <p:cNvSpPr>
            <a:spLocks noGrp="1"/>
          </p:cNvSpPr>
          <p:nvPr>
            <p:ph type="body" sz="quarter" idx="13"/>
          </p:nvPr>
        </p:nvSpPr>
        <p:spPr>
          <a:xfrm>
            <a:off x="849313" y="3349625"/>
            <a:ext cx="10504487" cy="275431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7605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Blue acc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9538D3-5830-4A97-84FE-E4343588C0D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3313"/>
            <a:ext cx="12192000" cy="6858000"/>
          </a:xfrm>
          <a:prstGeom prst="rect">
            <a:avLst/>
          </a:prstGeom>
        </p:spPr>
      </p:pic>
      <p:sp>
        <p:nvSpPr>
          <p:cNvPr id="3" name="Content Placeholder 2">
            <a:extLst>
              <a:ext uri="{FF2B5EF4-FFF2-40B4-BE49-F238E27FC236}">
                <a16:creationId xmlns:a16="http://schemas.microsoft.com/office/drawing/2014/main" id="{800A3468-15E4-47DE-A503-1CBA4EC8A07D}"/>
              </a:ext>
            </a:extLst>
          </p:cNvPr>
          <p:cNvSpPr>
            <a:spLocks noGrp="1"/>
          </p:cNvSpPr>
          <p:nvPr>
            <p:ph idx="1"/>
          </p:nvPr>
        </p:nvSpPr>
        <p:spPr>
          <a:xfrm>
            <a:off x="838200" y="3377337"/>
            <a:ext cx="10515600" cy="2678931"/>
          </a:xfrm>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B14495D2-8A71-460C-AE0C-5DE0957C6E0B}"/>
              </a:ext>
            </a:extLst>
          </p:cNvPr>
          <p:cNvSpPr>
            <a:spLocks noGrp="1"/>
          </p:cNvSpPr>
          <p:nvPr>
            <p:ph type="title" hasCustomPrompt="1"/>
          </p:nvPr>
        </p:nvSpPr>
        <p:spPr>
          <a:xfrm>
            <a:off x="848710" y="2048420"/>
            <a:ext cx="7212724" cy="1129755"/>
          </a:xfrm>
        </p:spPr>
        <p:txBody>
          <a:bodyPr>
            <a:normAutofit/>
          </a:bodyPr>
          <a:lstStyle>
            <a:lvl1pPr>
              <a:defRPr sz="5600" b="1" spc="-150" baseline="0">
                <a:solidFill>
                  <a:schemeClr val="accent1"/>
                </a:solidFill>
                <a:latin typeface="Arial Narrow" panose="020B0606020202030204" pitchFamily="34" charset="0"/>
              </a:defRPr>
            </a:lvl1pPr>
          </a:lstStyle>
          <a:p>
            <a:r>
              <a:rPr lang="en-US" dirty="0"/>
              <a:t>SLIDE TITLE</a:t>
            </a:r>
          </a:p>
        </p:txBody>
      </p:sp>
      <p:sp>
        <p:nvSpPr>
          <p:cNvPr id="6" name="Slide Number Placeholder 5">
            <a:extLst>
              <a:ext uri="{FF2B5EF4-FFF2-40B4-BE49-F238E27FC236}">
                <a16:creationId xmlns:a16="http://schemas.microsoft.com/office/drawing/2014/main" id="{8D56F63E-73BE-4BEE-BDC1-4749AE46071D}"/>
              </a:ext>
            </a:extLst>
          </p:cNvPr>
          <p:cNvSpPr>
            <a:spLocks noGrp="1"/>
          </p:cNvSpPr>
          <p:nvPr>
            <p:ph type="sldNum" sz="quarter" idx="12"/>
          </p:nvPr>
        </p:nvSpPr>
        <p:spPr/>
        <p:txBody>
          <a:bodyPr/>
          <a:lstStyle/>
          <a:p>
            <a:fld id="{7A3285ED-5E85-4370-8300-20A91DEF3646}" type="slidenum">
              <a:rPr lang="en-US" smtClean="0"/>
              <a:t>‹#›</a:t>
            </a:fld>
            <a:endParaRPr lang="en-US"/>
          </a:p>
        </p:txBody>
      </p:sp>
      <p:sp>
        <p:nvSpPr>
          <p:cNvPr id="10" name="Rectangle 9">
            <a:extLst>
              <a:ext uri="{FF2B5EF4-FFF2-40B4-BE49-F238E27FC236}">
                <a16:creationId xmlns:a16="http://schemas.microsoft.com/office/drawing/2014/main" id="{A0D07F87-321E-494A-A566-E7B51EFA7E93}"/>
              </a:ext>
            </a:extLst>
          </p:cNvPr>
          <p:cNvSpPr/>
          <p:nvPr userDrawn="1"/>
        </p:nvSpPr>
        <p:spPr>
          <a:xfrm>
            <a:off x="935418" y="2017374"/>
            <a:ext cx="378372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3877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Slide Title and Content">
    <p:spTree>
      <p:nvGrpSpPr>
        <p:cNvPr id="1" name=""/>
        <p:cNvGrpSpPr/>
        <p:nvPr/>
      </p:nvGrpSpPr>
      <p:grpSpPr>
        <a:xfrm>
          <a:off x="0" y="0"/>
          <a:ext cx="0" cy="0"/>
          <a:chOff x="0" y="0"/>
          <a:chExt cx="0" cy="0"/>
        </a:xfrm>
      </p:grpSpPr>
      <p:pic>
        <p:nvPicPr>
          <p:cNvPr id="9" name="Picture 8" descr="Nevada Division of Public and Behavioral Health Logo">
            <a:extLst>
              <a:ext uri="{FF2B5EF4-FFF2-40B4-BE49-F238E27FC236}">
                <a16:creationId xmlns:a16="http://schemas.microsoft.com/office/drawing/2014/main" id="{7712C514-1744-40C3-8B9D-E30A4DEF09D8}"/>
              </a:ext>
            </a:extLst>
          </p:cNvPr>
          <p:cNvPicPr>
            <a:picLocks noChangeAspect="1"/>
          </p:cNvPicPr>
          <p:nvPr userDrawn="1"/>
        </p:nvPicPr>
        <p:blipFill>
          <a:blip r:embed="rId2"/>
          <a:stretch>
            <a:fillRect/>
          </a:stretch>
        </p:blipFill>
        <p:spPr>
          <a:xfrm>
            <a:off x="0" y="0"/>
            <a:ext cx="12192000" cy="6864626"/>
          </a:xfrm>
          <a:prstGeom prst="rect">
            <a:avLst/>
          </a:prstGeom>
        </p:spPr>
      </p:pic>
      <p:sp>
        <p:nvSpPr>
          <p:cNvPr id="2" name="Title 1">
            <a:extLst>
              <a:ext uri="{FF2B5EF4-FFF2-40B4-BE49-F238E27FC236}">
                <a16:creationId xmlns:a16="http://schemas.microsoft.com/office/drawing/2014/main" id="{26AF024F-C7E0-4D06-BF6D-489199986500}"/>
              </a:ext>
            </a:extLst>
          </p:cNvPr>
          <p:cNvSpPr>
            <a:spLocks noGrp="1"/>
          </p:cNvSpPr>
          <p:nvPr>
            <p:ph type="title" hasCustomPrompt="1"/>
          </p:nvPr>
        </p:nvSpPr>
        <p:spPr>
          <a:xfrm>
            <a:off x="672947" y="552411"/>
            <a:ext cx="6752422" cy="1325563"/>
          </a:xfrm>
        </p:spPr>
        <p:txBody>
          <a:bodyPr>
            <a:normAutofit/>
          </a:bodyPr>
          <a:lstStyle>
            <a:lvl1pPr>
              <a:defRPr sz="5600" b="1" spc="-150" baseline="0">
                <a:latin typeface="Arial Narrow" panose="020B0606020202030204" pitchFamily="34" charset="0"/>
              </a:defRPr>
            </a:lvl1pPr>
          </a:lstStyle>
          <a:p>
            <a:r>
              <a:rPr lang="en-US" dirty="0"/>
              <a:t>SLIDE TITLE</a:t>
            </a:r>
          </a:p>
        </p:txBody>
      </p:sp>
      <p:sp>
        <p:nvSpPr>
          <p:cNvPr id="4" name="Slide Number Placeholder 3">
            <a:extLst>
              <a:ext uri="{FF2B5EF4-FFF2-40B4-BE49-F238E27FC236}">
                <a16:creationId xmlns:a16="http://schemas.microsoft.com/office/drawing/2014/main" id="{E2CFF10F-437D-41F7-83FA-9C68337BFBBA}"/>
              </a:ext>
            </a:extLst>
          </p:cNvPr>
          <p:cNvSpPr>
            <a:spLocks noGrp="1"/>
          </p:cNvSpPr>
          <p:nvPr>
            <p:ph type="sldNum" sz="quarter" idx="11"/>
          </p:nvPr>
        </p:nvSpPr>
        <p:spPr/>
        <p:txBody>
          <a:bodyPr/>
          <a:lstStyle>
            <a:lvl1pPr>
              <a:defRPr>
                <a:solidFill>
                  <a:schemeClr val="tx1"/>
                </a:solidFill>
              </a:defRPr>
            </a:lvl1pPr>
          </a:lstStyle>
          <a:p>
            <a:fld id="{7A3285ED-5E85-4370-8300-20A91DEF3646}" type="slidenum">
              <a:rPr lang="en-US" smtClean="0"/>
              <a:pPr/>
              <a:t>‹#›</a:t>
            </a:fld>
            <a:endParaRPr lang="en-US" dirty="0"/>
          </a:p>
        </p:txBody>
      </p:sp>
      <p:sp>
        <p:nvSpPr>
          <p:cNvPr id="10" name="Rectangle 9">
            <a:extLst>
              <a:ext uri="{FF2B5EF4-FFF2-40B4-BE49-F238E27FC236}">
                <a16:creationId xmlns:a16="http://schemas.microsoft.com/office/drawing/2014/main" id="{281F4AC8-DB9B-4F23-9D00-D230926ECBD7}"/>
              </a:ext>
            </a:extLst>
          </p:cNvPr>
          <p:cNvSpPr/>
          <p:nvPr userDrawn="1"/>
        </p:nvSpPr>
        <p:spPr>
          <a:xfrm>
            <a:off x="779008" y="645629"/>
            <a:ext cx="378372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78CA7B1B-E228-4D49-B0E8-0155A5A133EE}"/>
              </a:ext>
            </a:extLst>
          </p:cNvPr>
          <p:cNvSpPr>
            <a:spLocks noGrp="1"/>
          </p:cNvSpPr>
          <p:nvPr>
            <p:ph type="body" sz="quarter" idx="13"/>
          </p:nvPr>
        </p:nvSpPr>
        <p:spPr>
          <a:xfrm>
            <a:off x="673100" y="2117725"/>
            <a:ext cx="10552113" cy="392212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07000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Content, Phot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9A3652-F50E-45DD-BFEF-E740FBBBE32A}"/>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800A3468-15E4-47DE-A503-1CBA4EC8A07D}"/>
              </a:ext>
            </a:extLst>
          </p:cNvPr>
          <p:cNvSpPr>
            <a:spLocks noGrp="1"/>
          </p:cNvSpPr>
          <p:nvPr>
            <p:ph idx="1"/>
          </p:nvPr>
        </p:nvSpPr>
        <p:spPr>
          <a:xfrm>
            <a:off x="838200" y="3377337"/>
            <a:ext cx="5047593" cy="2678931"/>
          </a:xfrm>
        </p:spPr>
        <p:txBody>
          <a:bodyPr/>
          <a:lstStyle>
            <a:lvl1pPr>
              <a:defRPr>
                <a:solidFill>
                  <a:srgbClr val="595959"/>
                </a:solidFill>
                <a:latin typeface="Arial" panose="020B0604020202020204" pitchFamily="34" charset="0"/>
                <a:cs typeface="Arial" panose="020B0604020202020204" pitchFamily="34" charset="0"/>
              </a:defRPr>
            </a:lvl1pPr>
            <a:lvl2pPr>
              <a:defRPr>
                <a:solidFill>
                  <a:srgbClr val="595959"/>
                </a:solidFill>
                <a:latin typeface="Arial" panose="020B0604020202020204" pitchFamily="34" charset="0"/>
                <a:cs typeface="Arial" panose="020B0604020202020204" pitchFamily="34" charset="0"/>
              </a:defRPr>
            </a:lvl2pPr>
            <a:lvl3pPr>
              <a:defRPr>
                <a:solidFill>
                  <a:srgbClr val="595959"/>
                </a:solidFill>
                <a:latin typeface="Arial" panose="020B0604020202020204" pitchFamily="34" charset="0"/>
                <a:cs typeface="Arial" panose="020B0604020202020204" pitchFamily="34" charset="0"/>
              </a:defRPr>
            </a:lvl3pPr>
            <a:lvl4pPr>
              <a:defRPr>
                <a:solidFill>
                  <a:srgbClr val="595959"/>
                </a:solidFill>
                <a:latin typeface="Arial" panose="020B0604020202020204" pitchFamily="34" charset="0"/>
                <a:cs typeface="Arial" panose="020B0604020202020204" pitchFamily="34" charset="0"/>
              </a:defRPr>
            </a:lvl4pPr>
            <a:lvl5pPr>
              <a:defRPr>
                <a:solidFill>
                  <a:srgbClr val="595959"/>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B14495D2-8A71-460C-AE0C-5DE0957C6E0B}"/>
              </a:ext>
            </a:extLst>
          </p:cNvPr>
          <p:cNvSpPr>
            <a:spLocks noGrp="1"/>
          </p:cNvSpPr>
          <p:nvPr>
            <p:ph type="title" hasCustomPrompt="1"/>
          </p:nvPr>
        </p:nvSpPr>
        <p:spPr>
          <a:xfrm>
            <a:off x="848710" y="2048420"/>
            <a:ext cx="5047593" cy="1129755"/>
          </a:xfrm>
        </p:spPr>
        <p:txBody>
          <a:bodyPr>
            <a:normAutofit/>
          </a:bodyPr>
          <a:lstStyle>
            <a:lvl1pPr>
              <a:defRPr sz="5600" b="1" spc="-150" baseline="0">
                <a:solidFill>
                  <a:schemeClr val="accent1"/>
                </a:solidFill>
                <a:latin typeface="Arial Narrow" panose="020B0606020202030204" pitchFamily="34" charset="0"/>
              </a:defRPr>
            </a:lvl1pPr>
          </a:lstStyle>
          <a:p>
            <a:r>
              <a:rPr lang="en-US" dirty="0"/>
              <a:t>SLIDE TITLE</a:t>
            </a:r>
          </a:p>
        </p:txBody>
      </p:sp>
      <p:sp>
        <p:nvSpPr>
          <p:cNvPr id="6" name="Slide Number Placeholder 5">
            <a:extLst>
              <a:ext uri="{FF2B5EF4-FFF2-40B4-BE49-F238E27FC236}">
                <a16:creationId xmlns:a16="http://schemas.microsoft.com/office/drawing/2014/main" id="{8D56F63E-73BE-4BEE-BDC1-4749AE46071D}"/>
              </a:ext>
            </a:extLst>
          </p:cNvPr>
          <p:cNvSpPr>
            <a:spLocks noGrp="1"/>
          </p:cNvSpPr>
          <p:nvPr>
            <p:ph type="sldNum" sz="quarter" idx="12"/>
          </p:nvPr>
        </p:nvSpPr>
        <p:spPr>
          <a:xfrm>
            <a:off x="8610600" y="6356350"/>
            <a:ext cx="2743200" cy="365125"/>
          </a:xfrm>
        </p:spPr>
        <p:txBody>
          <a:bodyPr/>
          <a:lstStyle>
            <a:lvl1pPr>
              <a:defRPr>
                <a:solidFill>
                  <a:schemeClr val="bg1"/>
                </a:solidFill>
              </a:defRPr>
            </a:lvl1pPr>
          </a:lstStyle>
          <a:p>
            <a:fld id="{7A3285ED-5E85-4370-8300-20A91DEF3646}" type="slidenum">
              <a:rPr lang="en-US" smtClean="0"/>
              <a:pPr/>
              <a:t>‹#›</a:t>
            </a:fld>
            <a:endParaRPr lang="en-US" dirty="0"/>
          </a:p>
        </p:txBody>
      </p:sp>
      <p:sp>
        <p:nvSpPr>
          <p:cNvPr id="10" name="Rectangle 9">
            <a:extLst>
              <a:ext uri="{FF2B5EF4-FFF2-40B4-BE49-F238E27FC236}">
                <a16:creationId xmlns:a16="http://schemas.microsoft.com/office/drawing/2014/main" id="{A0D07F87-321E-494A-A566-E7B51EFA7E93}"/>
              </a:ext>
            </a:extLst>
          </p:cNvPr>
          <p:cNvSpPr/>
          <p:nvPr userDrawn="1"/>
        </p:nvSpPr>
        <p:spPr>
          <a:xfrm>
            <a:off x="935418" y="2017374"/>
            <a:ext cx="378372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75284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Content, Photo">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5345D8-06EF-4EF0-9BC0-00C736CB433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800A3468-15E4-47DE-A503-1CBA4EC8A07D}"/>
              </a:ext>
            </a:extLst>
          </p:cNvPr>
          <p:cNvSpPr>
            <a:spLocks noGrp="1"/>
          </p:cNvSpPr>
          <p:nvPr>
            <p:ph idx="1"/>
          </p:nvPr>
        </p:nvSpPr>
        <p:spPr>
          <a:xfrm>
            <a:off x="6654363" y="3387848"/>
            <a:ext cx="5169775" cy="2678931"/>
          </a:xfrm>
        </p:spPr>
        <p:txBody>
          <a:bodyPr/>
          <a:lstStyle>
            <a:lvl1pPr>
              <a:defRPr>
                <a:solidFill>
                  <a:srgbClr val="595959"/>
                </a:solidFill>
                <a:latin typeface="Arial" panose="020B0604020202020204" pitchFamily="34" charset="0"/>
                <a:cs typeface="Arial" panose="020B0604020202020204" pitchFamily="34" charset="0"/>
              </a:defRPr>
            </a:lvl1pPr>
            <a:lvl2pPr>
              <a:defRPr>
                <a:solidFill>
                  <a:srgbClr val="595959"/>
                </a:solidFill>
                <a:latin typeface="Arial" panose="020B0604020202020204" pitchFamily="34" charset="0"/>
                <a:cs typeface="Arial" panose="020B0604020202020204" pitchFamily="34" charset="0"/>
              </a:defRPr>
            </a:lvl2pPr>
            <a:lvl3pPr>
              <a:defRPr>
                <a:solidFill>
                  <a:srgbClr val="595959"/>
                </a:solidFill>
                <a:latin typeface="Arial" panose="020B0604020202020204" pitchFamily="34" charset="0"/>
                <a:cs typeface="Arial" panose="020B0604020202020204" pitchFamily="34" charset="0"/>
              </a:defRPr>
            </a:lvl3pPr>
            <a:lvl4pPr>
              <a:defRPr>
                <a:solidFill>
                  <a:srgbClr val="595959"/>
                </a:solidFill>
                <a:latin typeface="Arial" panose="020B0604020202020204" pitchFamily="34" charset="0"/>
                <a:cs typeface="Arial" panose="020B0604020202020204" pitchFamily="34" charset="0"/>
              </a:defRPr>
            </a:lvl4pPr>
            <a:lvl5pPr>
              <a:defRPr>
                <a:solidFill>
                  <a:srgbClr val="595959"/>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B14495D2-8A71-460C-AE0C-5DE0957C6E0B}"/>
              </a:ext>
            </a:extLst>
          </p:cNvPr>
          <p:cNvSpPr>
            <a:spLocks noGrp="1"/>
          </p:cNvSpPr>
          <p:nvPr>
            <p:ph type="title" hasCustomPrompt="1"/>
          </p:nvPr>
        </p:nvSpPr>
        <p:spPr>
          <a:xfrm>
            <a:off x="6664873" y="2058931"/>
            <a:ext cx="5169775" cy="1129755"/>
          </a:xfrm>
        </p:spPr>
        <p:txBody>
          <a:bodyPr>
            <a:normAutofit/>
          </a:bodyPr>
          <a:lstStyle>
            <a:lvl1pPr>
              <a:defRPr sz="5600" b="1" spc="-150" baseline="0">
                <a:solidFill>
                  <a:schemeClr val="accent1"/>
                </a:solidFill>
                <a:latin typeface="Arial Narrow" panose="020B0606020202030204" pitchFamily="34" charset="0"/>
              </a:defRPr>
            </a:lvl1pPr>
          </a:lstStyle>
          <a:p>
            <a:r>
              <a:rPr lang="en-US" dirty="0"/>
              <a:t>SLIDE TITLE</a:t>
            </a:r>
          </a:p>
        </p:txBody>
      </p:sp>
      <p:sp>
        <p:nvSpPr>
          <p:cNvPr id="6" name="Slide Number Placeholder 5">
            <a:extLst>
              <a:ext uri="{FF2B5EF4-FFF2-40B4-BE49-F238E27FC236}">
                <a16:creationId xmlns:a16="http://schemas.microsoft.com/office/drawing/2014/main" id="{8D56F63E-73BE-4BEE-BDC1-4749AE46071D}"/>
              </a:ext>
            </a:extLst>
          </p:cNvPr>
          <p:cNvSpPr>
            <a:spLocks noGrp="1"/>
          </p:cNvSpPr>
          <p:nvPr>
            <p:ph type="sldNum" sz="quarter" idx="12"/>
          </p:nvPr>
        </p:nvSpPr>
        <p:spPr/>
        <p:txBody>
          <a:bodyPr/>
          <a:lstStyle/>
          <a:p>
            <a:fld id="{7A3285ED-5E85-4370-8300-20A91DEF3646}" type="slidenum">
              <a:rPr lang="en-US" smtClean="0"/>
              <a:t>‹#›</a:t>
            </a:fld>
            <a:endParaRPr lang="en-US" dirty="0"/>
          </a:p>
        </p:txBody>
      </p:sp>
      <p:sp>
        <p:nvSpPr>
          <p:cNvPr id="10" name="Rectangle 9">
            <a:extLst>
              <a:ext uri="{FF2B5EF4-FFF2-40B4-BE49-F238E27FC236}">
                <a16:creationId xmlns:a16="http://schemas.microsoft.com/office/drawing/2014/main" id="{A0D07F87-321E-494A-A566-E7B51EFA7E93}"/>
              </a:ext>
            </a:extLst>
          </p:cNvPr>
          <p:cNvSpPr/>
          <p:nvPr userDrawn="1"/>
        </p:nvSpPr>
        <p:spPr>
          <a:xfrm>
            <a:off x="6751581" y="2027885"/>
            <a:ext cx="3333848" cy="98587"/>
          </a:xfrm>
          <a:prstGeom prst="rect">
            <a:avLst/>
          </a:prstGeom>
          <a:solidFill>
            <a:srgbClr val="939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12537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1B35BC-DA0A-43D6-A99E-86C36FB5EF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SLIDE TITLE</a:t>
            </a:r>
          </a:p>
        </p:txBody>
      </p:sp>
      <p:sp>
        <p:nvSpPr>
          <p:cNvPr id="3" name="Text Placeholder 2">
            <a:extLst>
              <a:ext uri="{FF2B5EF4-FFF2-40B4-BE49-F238E27FC236}">
                <a16:creationId xmlns:a16="http://schemas.microsoft.com/office/drawing/2014/main" id="{ACD2EDC9-AF42-43D7-B23F-22F02E3011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TITLE: </a:t>
            </a:r>
            <a:r>
              <a:rPr lang="en-US" sz="2400" b="1" spc="0" dirty="0">
                <a:latin typeface="Arial Narrow" panose="020B0606020202030204" pitchFamily="34" charset="0"/>
                <a:cs typeface="Arial" panose="020B0604020202020204" pitchFamily="34" charset="0"/>
              </a:rPr>
              <a:t>ARIAL NARROW, BOLD, IN ALL CAPS,  AND CONDENSED TO “TIGHT”</a:t>
            </a:r>
            <a:endParaRPr lang="en-US" dirty="0"/>
          </a:p>
          <a:p>
            <a:pPr lvl="1"/>
            <a:r>
              <a:rPr lang="en-US" dirty="0"/>
              <a:t>BODY: Arial</a:t>
            </a:r>
          </a:p>
          <a:p>
            <a:pPr lvl="2"/>
            <a:r>
              <a:rPr lang="en-US" dirty="0"/>
              <a:t>COLORS: Use theme colors (top row in color palette)</a:t>
            </a:r>
          </a:p>
        </p:txBody>
      </p:sp>
      <p:sp>
        <p:nvSpPr>
          <p:cNvPr id="6" name="Slide Number Placeholder 5">
            <a:extLst>
              <a:ext uri="{FF2B5EF4-FFF2-40B4-BE49-F238E27FC236}">
                <a16:creationId xmlns:a16="http://schemas.microsoft.com/office/drawing/2014/main" id="{04BFF936-A4D9-4F85-AC29-60A3B99F54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7A3285ED-5E85-4370-8300-20A91DEF3646}" type="slidenum">
              <a:rPr lang="en-US" smtClean="0"/>
              <a:pPr/>
              <a:t>‹#›</a:t>
            </a:fld>
            <a:endParaRPr lang="en-US"/>
          </a:p>
        </p:txBody>
      </p:sp>
    </p:spTree>
    <p:extLst>
      <p:ext uri="{BB962C8B-B14F-4D97-AF65-F5344CB8AC3E}">
        <p14:creationId xmlns:p14="http://schemas.microsoft.com/office/powerpoint/2010/main" val="3018294404"/>
      </p:ext>
    </p:extLst>
  </p:cSld>
  <p:clrMap bg1="lt1" tx1="dk1" bg2="lt2" tx2="dk2" accent1="accent1" accent2="accent2" accent3="accent3" accent4="accent4" accent5="accent5" accent6="accent6" hlink="hlink" folHlink="folHlink"/>
  <p:sldLayoutIdLst>
    <p:sldLayoutId id="2147483663" r:id="rId1"/>
    <p:sldLayoutId id="2147483649" r:id="rId2"/>
    <p:sldLayoutId id="2147483669" r:id="rId3"/>
    <p:sldLayoutId id="2147483667" r:id="rId4"/>
    <p:sldLayoutId id="2147483650" r:id="rId5"/>
    <p:sldLayoutId id="2147483658" r:id="rId6"/>
    <p:sldLayoutId id="2147483670" r:id="rId7"/>
    <p:sldLayoutId id="2147483659" r:id="rId8"/>
    <p:sldLayoutId id="2147483660" r:id="rId9"/>
    <p:sldLayoutId id="2147483651" r:id="rId10"/>
    <p:sldLayoutId id="2147483652" r:id="rId11"/>
    <p:sldLayoutId id="2147483661" r:id="rId12"/>
    <p:sldLayoutId id="2147483653" r:id="rId13"/>
    <p:sldLayoutId id="2147483662" r:id="rId14"/>
    <p:sldLayoutId id="2147483654" r:id="rId15"/>
    <p:sldLayoutId id="2147483655" r:id="rId16"/>
    <p:sldLayoutId id="2147483656" r:id="rId17"/>
    <p:sldLayoutId id="2147483657" r:id="rId18"/>
    <p:sldLayoutId id="2147483664" r:id="rId19"/>
    <p:sldLayoutId id="2147483665" r:id="rId20"/>
    <p:sldLayoutId id="2147483666" r:id="rId21"/>
    <p:sldLayoutId id="2147483668" r:id="rId22"/>
  </p:sldLayoutIdLst>
  <p:hf hdr="0" ftr="0" dt="0"/>
  <p:txStyles>
    <p:titleStyle>
      <a:lvl1pPr algn="l" defTabSz="914400" rtl="0" eaLnBrk="1" latinLnBrk="0" hangingPunct="1">
        <a:lnSpc>
          <a:spcPct val="90000"/>
        </a:lnSpc>
        <a:spcBef>
          <a:spcPct val="0"/>
        </a:spcBef>
        <a:buNone/>
        <a:defRPr sz="5600" b="1" kern="1200" spc="-150">
          <a:solidFill>
            <a:schemeClr val="accent1"/>
          </a:solidFill>
          <a:latin typeface="Arial Narrow" panose="020B0606020202030204" pitchFamily="34" charset="0"/>
          <a:ea typeface="+mj-ea"/>
          <a:cs typeface="+mj-cs"/>
        </a:defRPr>
      </a:lvl1pPr>
    </p:titleStyle>
    <p:body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kern="1200">
          <a:solidFill>
            <a:srgbClr val="595959"/>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595959"/>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595959"/>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rgbClr val="595959"/>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mailto:mvallen@health.nv.gov" TargetMode="External"/><Relationship Id="rId7" Type="http://schemas.openxmlformats.org/officeDocument/2006/relationships/hyperlink" Target="mailto:Arivera@health.nv.gov"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mailto:e.white@health.nv.gov" TargetMode="External"/><Relationship Id="rId5" Type="http://schemas.openxmlformats.org/officeDocument/2006/relationships/hyperlink" Target="mailto:t.morgan@health.nv.gov" TargetMode="External"/><Relationship Id="rId4" Type="http://schemas.openxmlformats.org/officeDocument/2006/relationships/hyperlink" Target="mailto:ecwillis@health.nv.gov"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C641E-CA07-4DC9-A679-1099D54237CE}"/>
              </a:ext>
            </a:extLst>
          </p:cNvPr>
          <p:cNvSpPr>
            <a:spLocks noGrp="1"/>
          </p:cNvSpPr>
          <p:nvPr>
            <p:ph type="ctrTitle"/>
          </p:nvPr>
        </p:nvSpPr>
        <p:spPr>
          <a:xfrm>
            <a:off x="909638" y="2131865"/>
            <a:ext cx="10466574" cy="1074246"/>
          </a:xfrm>
        </p:spPr>
        <p:txBody>
          <a:bodyPr/>
          <a:lstStyle/>
          <a:p>
            <a:r>
              <a:rPr lang="en-US" dirty="0"/>
              <a:t>Tier 1 Youth Prevention in Nevada</a:t>
            </a:r>
          </a:p>
        </p:txBody>
      </p:sp>
      <p:sp>
        <p:nvSpPr>
          <p:cNvPr id="3" name="Text Placeholder 2">
            <a:extLst>
              <a:ext uri="{FF2B5EF4-FFF2-40B4-BE49-F238E27FC236}">
                <a16:creationId xmlns:a16="http://schemas.microsoft.com/office/drawing/2014/main" id="{EAAE5A45-6B23-47F6-86D5-55432D131B3F}"/>
              </a:ext>
            </a:extLst>
          </p:cNvPr>
          <p:cNvSpPr>
            <a:spLocks noGrp="1"/>
          </p:cNvSpPr>
          <p:nvPr>
            <p:ph type="body" sz="quarter" idx="11"/>
          </p:nvPr>
        </p:nvSpPr>
        <p:spPr/>
        <p:txBody>
          <a:bodyPr>
            <a:normAutofit lnSpcReduction="10000"/>
          </a:bodyPr>
          <a:lstStyle/>
          <a:p>
            <a:r>
              <a:rPr lang="en-US" dirty="0"/>
              <a:t>March 24, 2025</a:t>
            </a:r>
          </a:p>
        </p:txBody>
      </p:sp>
      <p:sp>
        <p:nvSpPr>
          <p:cNvPr id="4" name="Text Placeholder 3">
            <a:extLst>
              <a:ext uri="{FF2B5EF4-FFF2-40B4-BE49-F238E27FC236}">
                <a16:creationId xmlns:a16="http://schemas.microsoft.com/office/drawing/2014/main" id="{C0365913-002D-43E5-950D-E319819D3583}"/>
              </a:ext>
            </a:extLst>
          </p:cNvPr>
          <p:cNvSpPr>
            <a:spLocks noGrp="1"/>
          </p:cNvSpPr>
          <p:nvPr>
            <p:ph type="body" sz="quarter" idx="10"/>
          </p:nvPr>
        </p:nvSpPr>
        <p:spPr>
          <a:xfrm>
            <a:off x="995279" y="3510701"/>
            <a:ext cx="10933110" cy="595313"/>
          </a:xfrm>
        </p:spPr>
        <p:txBody>
          <a:bodyPr>
            <a:normAutofit/>
          </a:bodyPr>
          <a:lstStyle/>
          <a:p>
            <a:r>
              <a:rPr lang="en-US" dirty="0"/>
              <a:t>Emma White, Youth Suicide Prevention Coordinator, Project Aware and GLS Manager </a:t>
            </a:r>
          </a:p>
        </p:txBody>
      </p:sp>
    </p:spTree>
    <p:extLst>
      <p:ext uri="{BB962C8B-B14F-4D97-AF65-F5344CB8AC3E}">
        <p14:creationId xmlns:p14="http://schemas.microsoft.com/office/powerpoint/2010/main" val="4057905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673340-E5C3-EDE6-1C91-BD00BC0ADC6E}"/>
              </a:ext>
            </a:extLst>
          </p:cNvPr>
          <p:cNvSpPr>
            <a:spLocks noGrp="1"/>
          </p:cNvSpPr>
          <p:nvPr>
            <p:ph type="title"/>
          </p:nvPr>
        </p:nvSpPr>
        <p:spPr>
          <a:xfrm>
            <a:off x="386736" y="512593"/>
            <a:ext cx="6752422" cy="1325563"/>
          </a:xfrm>
        </p:spPr>
        <p:txBody>
          <a:bodyPr/>
          <a:lstStyle/>
          <a:p>
            <a:r>
              <a:rPr lang="en-US" dirty="0"/>
              <a:t>Contact Information</a:t>
            </a:r>
          </a:p>
        </p:txBody>
      </p:sp>
      <p:sp>
        <p:nvSpPr>
          <p:cNvPr id="4" name="Slide Number Placeholder 3">
            <a:extLst>
              <a:ext uri="{FF2B5EF4-FFF2-40B4-BE49-F238E27FC236}">
                <a16:creationId xmlns:a16="http://schemas.microsoft.com/office/drawing/2014/main" id="{B1637BBF-9E4E-17B0-E1B7-2170E17F3150}"/>
              </a:ext>
            </a:extLst>
          </p:cNvPr>
          <p:cNvSpPr>
            <a:spLocks noGrp="1"/>
          </p:cNvSpPr>
          <p:nvPr>
            <p:ph type="sldNum" sz="quarter" idx="11"/>
          </p:nvPr>
        </p:nvSpPr>
        <p:spPr/>
        <p:txBody>
          <a:bodyPr/>
          <a:lstStyle/>
          <a:p>
            <a:fld id="{7A3285ED-5E85-4370-8300-20A91DEF3646}" type="slidenum">
              <a:rPr lang="en-US" smtClean="0"/>
              <a:t>10</a:t>
            </a:fld>
            <a:endParaRPr lang="en-US"/>
          </a:p>
        </p:txBody>
      </p:sp>
      <p:sp>
        <p:nvSpPr>
          <p:cNvPr id="3" name="TextBox 2">
            <a:extLst>
              <a:ext uri="{FF2B5EF4-FFF2-40B4-BE49-F238E27FC236}">
                <a16:creationId xmlns:a16="http://schemas.microsoft.com/office/drawing/2014/main" id="{DA39BD0E-3850-ED2C-38D1-26D441BDECD6}"/>
              </a:ext>
            </a:extLst>
          </p:cNvPr>
          <p:cNvSpPr txBox="1"/>
          <p:nvPr/>
        </p:nvSpPr>
        <p:spPr>
          <a:xfrm>
            <a:off x="502358" y="1838156"/>
            <a:ext cx="3546800" cy="3970318"/>
          </a:xfrm>
          <a:prstGeom prst="rect">
            <a:avLst/>
          </a:prstGeom>
          <a:noFill/>
        </p:spPr>
        <p:txBody>
          <a:bodyPr wrap="square">
            <a:spAutoFit/>
          </a:bodyPr>
          <a:lstStyle/>
          <a:p>
            <a:pPr marL="0" indent="0">
              <a:buNone/>
            </a:pPr>
            <a:r>
              <a:rPr lang="en-US" sz="1800" b="1" i="0" dirty="0">
                <a:solidFill>
                  <a:srgbClr val="212529"/>
                </a:solidFill>
                <a:effectLst/>
                <a:latin typeface="-apple-system"/>
              </a:rPr>
              <a:t>Suicide Prevention Coordinator</a:t>
            </a:r>
          </a:p>
          <a:p>
            <a:pPr marL="0" indent="0">
              <a:buNone/>
            </a:pPr>
            <a:r>
              <a:rPr lang="en-US" dirty="0">
                <a:solidFill>
                  <a:srgbClr val="212529"/>
                </a:solidFill>
                <a:latin typeface="-apple-system"/>
              </a:rPr>
              <a:t>Misty Vaughan Allen, MA</a:t>
            </a:r>
            <a:br>
              <a:rPr lang="en-US" dirty="0">
                <a:solidFill>
                  <a:srgbClr val="212529"/>
                </a:solidFill>
                <a:latin typeface="-apple-system"/>
              </a:rPr>
            </a:br>
            <a:r>
              <a:rPr lang="en-US" dirty="0">
                <a:solidFill>
                  <a:srgbClr val="212529"/>
                </a:solidFill>
                <a:latin typeface="-apple-system"/>
              </a:rPr>
              <a:t>10375 Professional Circle</a:t>
            </a:r>
          </a:p>
          <a:p>
            <a:pPr marL="0" indent="0">
              <a:buNone/>
            </a:pPr>
            <a:r>
              <a:rPr lang="en-US" sz="1800" dirty="0">
                <a:solidFill>
                  <a:srgbClr val="212529"/>
                </a:solidFill>
                <a:latin typeface="-apple-system"/>
              </a:rPr>
              <a:t>Reno, NV 89521</a:t>
            </a:r>
          </a:p>
          <a:p>
            <a:pPr marL="0" indent="0">
              <a:buNone/>
            </a:pPr>
            <a:r>
              <a:rPr lang="en-US" dirty="0">
                <a:solidFill>
                  <a:srgbClr val="212529"/>
                </a:solidFill>
                <a:latin typeface="-apple-system"/>
              </a:rPr>
              <a:t>Phone: 775-443-7843</a:t>
            </a:r>
          </a:p>
          <a:p>
            <a:pPr marL="0" indent="0">
              <a:buNone/>
            </a:pPr>
            <a:r>
              <a:rPr lang="en-US" sz="1800" dirty="0">
                <a:solidFill>
                  <a:srgbClr val="212529"/>
                </a:solidFill>
                <a:latin typeface="-apple-system"/>
              </a:rPr>
              <a:t>Email: </a:t>
            </a:r>
            <a:r>
              <a:rPr lang="en-US" sz="1800" dirty="0">
                <a:solidFill>
                  <a:srgbClr val="212529"/>
                </a:solidFill>
                <a:latin typeface="-apple-system"/>
                <a:hlinkClick r:id="rId3"/>
              </a:rPr>
              <a:t>mvallen@health.nv.gov</a:t>
            </a:r>
            <a:endParaRPr lang="en-US" sz="1800" dirty="0">
              <a:solidFill>
                <a:srgbClr val="212529"/>
              </a:solidFill>
              <a:latin typeface="-apple-system"/>
            </a:endParaRPr>
          </a:p>
          <a:p>
            <a:pPr marL="0" indent="0">
              <a:buNone/>
            </a:pPr>
            <a:endParaRPr lang="en-US" dirty="0">
              <a:solidFill>
                <a:srgbClr val="212529"/>
              </a:solidFill>
              <a:latin typeface="-apple-system"/>
            </a:endParaRPr>
          </a:p>
          <a:p>
            <a:pPr marL="0" indent="0">
              <a:buNone/>
            </a:pPr>
            <a:r>
              <a:rPr lang="en-US" b="1" dirty="0">
                <a:solidFill>
                  <a:srgbClr val="212529"/>
                </a:solidFill>
                <a:latin typeface="-apple-system"/>
              </a:rPr>
              <a:t>Suicide Prevention Training and Outreach Facilitator </a:t>
            </a:r>
          </a:p>
          <a:p>
            <a:pPr marL="0" indent="0">
              <a:buNone/>
            </a:pPr>
            <a:r>
              <a:rPr lang="en-US" sz="1800" dirty="0">
                <a:solidFill>
                  <a:srgbClr val="212529"/>
                </a:solidFill>
                <a:latin typeface="-apple-system"/>
              </a:rPr>
              <a:t>Richard Egan</a:t>
            </a:r>
          </a:p>
          <a:p>
            <a:pPr marL="0" indent="0">
              <a:buNone/>
            </a:pPr>
            <a:r>
              <a:rPr lang="en-US" dirty="0">
                <a:solidFill>
                  <a:srgbClr val="212529"/>
                </a:solidFill>
                <a:latin typeface="-apple-system"/>
              </a:rPr>
              <a:t>3811 W. Charleston Blvd. Ste. 210</a:t>
            </a:r>
          </a:p>
          <a:p>
            <a:pPr marL="0" indent="0">
              <a:buNone/>
            </a:pPr>
            <a:r>
              <a:rPr lang="en-US" sz="1800" dirty="0">
                <a:solidFill>
                  <a:srgbClr val="212529"/>
                </a:solidFill>
                <a:latin typeface="-apple-system"/>
              </a:rPr>
              <a:t>Las Vegas, NV 8910</a:t>
            </a:r>
            <a:r>
              <a:rPr lang="en-US" dirty="0">
                <a:solidFill>
                  <a:srgbClr val="212529"/>
                </a:solidFill>
                <a:latin typeface="-apple-system"/>
              </a:rPr>
              <a:t>2</a:t>
            </a:r>
          </a:p>
          <a:p>
            <a:pPr marL="0" indent="0">
              <a:buNone/>
            </a:pPr>
            <a:r>
              <a:rPr lang="en-US" sz="1800" dirty="0">
                <a:solidFill>
                  <a:srgbClr val="212529"/>
                </a:solidFill>
                <a:latin typeface="-apple-system"/>
              </a:rPr>
              <a:t>Phone: 702-486-8225</a:t>
            </a:r>
          </a:p>
          <a:p>
            <a:pPr marL="0" indent="0">
              <a:buNone/>
            </a:pPr>
            <a:r>
              <a:rPr lang="en-US" dirty="0">
                <a:solidFill>
                  <a:srgbClr val="212529"/>
                </a:solidFill>
                <a:latin typeface="-apple-system"/>
              </a:rPr>
              <a:t>Email: regan@health.nv.gov</a:t>
            </a:r>
            <a:endParaRPr lang="en-US" sz="1800" dirty="0">
              <a:solidFill>
                <a:srgbClr val="212529"/>
              </a:solidFill>
              <a:latin typeface="-apple-system"/>
            </a:endParaRPr>
          </a:p>
        </p:txBody>
      </p:sp>
      <p:sp>
        <p:nvSpPr>
          <p:cNvPr id="6" name="TextBox 5">
            <a:extLst>
              <a:ext uri="{FF2B5EF4-FFF2-40B4-BE49-F238E27FC236}">
                <a16:creationId xmlns:a16="http://schemas.microsoft.com/office/drawing/2014/main" id="{3A87159F-350D-660A-1E73-9C5A87682006}"/>
              </a:ext>
            </a:extLst>
          </p:cNvPr>
          <p:cNvSpPr txBox="1"/>
          <p:nvPr/>
        </p:nvSpPr>
        <p:spPr>
          <a:xfrm>
            <a:off x="4322600" y="1838156"/>
            <a:ext cx="3546800" cy="4524315"/>
          </a:xfrm>
          <a:prstGeom prst="rect">
            <a:avLst/>
          </a:prstGeom>
          <a:noFill/>
        </p:spPr>
        <p:txBody>
          <a:bodyPr wrap="square">
            <a:spAutoFit/>
          </a:bodyPr>
          <a:lstStyle/>
          <a:p>
            <a:pPr marL="0" indent="0">
              <a:buNone/>
            </a:pPr>
            <a:r>
              <a:rPr lang="en-US" sz="1800" b="1" i="0" dirty="0">
                <a:solidFill>
                  <a:srgbClr val="212529"/>
                </a:solidFill>
                <a:effectLst/>
                <a:latin typeface="-apple-system"/>
              </a:rPr>
              <a:t>Office Manager</a:t>
            </a:r>
          </a:p>
          <a:p>
            <a:pPr marL="0" indent="0">
              <a:buNone/>
            </a:pPr>
            <a:r>
              <a:rPr lang="en-US" sz="1800" dirty="0">
                <a:solidFill>
                  <a:srgbClr val="212529"/>
                </a:solidFill>
                <a:latin typeface="-apple-system"/>
              </a:rPr>
              <a:t>Eliza</a:t>
            </a:r>
            <a:r>
              <a:rPr lang="en-US" dirty="0">
                <a:solidFill>
                  <a:srgbClr val="212529"/>
                </a:solidFill>
                <a:latin typeface="-apple-system"/>
              </a:rPr>
              <a:t>beth Willis</a:t>
            </a:r>
          </a:p>
          <a:p>
            <a:pPr marL="0" indent="0">
              <a:buNone/>
            </a:pPr>
            <a:r>
              <a:rPr lang="en-US" dirty="0">
                <a:solidFill>
                  <a:srgbClr val="212529"/>
                </a:solidFill>
                <a:latin typeface="-apple-system"/>
              </a:rPr>
              <a:t>3811 W. Charleston Blvd. Ste. 210</a:t>
            </a:r>
          </a:p>
          <a:p>
            <a:pPr marL="0" indent="0">
              <a:buNone/>
            </a:pPr>
            <a:r>
              <a:rPr lang="en-US" sz="1800" dirty="0">
                <a:solidFill>
                  <a:srgbClr val="212529"/>
                </a:solidFill>
                <a:latin typeface="-apple-system"/>
              </a:rPr>
              <a:t>Las Vegas, NV 8910</a:t>
            </a:r>
            <a:r>
              <a:rPr lang="en-US" dirty="0">
                <a:solidFill>
                  <a:srgbClr val="212529"/>
                </a:solidFill>
                <a:latin typeface="-apple-system"/>
              </a:rPr>
              <a:t>2</a:t>
            </a:r>
          </a:p>
          <a:p>
            <a:pPr marL="0" indent="0">
              <a:buNone/>
            </a:pPr>
            <a:r>
              <a:rPr lang="en-US" dirty="0">
                <a:solidFill>
                  <a:srgbClr val="212529"/>
                </a:solidFill>
                <a:latin typeface="-apple-system"/>
              </a:rPr>
              <a:t>Phone: 702-486-3563</a:t>
            </a:r>
          </a:p>
          <a:p>
            <a:pPr marL="0" indent="0">
              <a:buNone/>
            </a:pPr>
            <a:r>
              <a:rPr lang="en-US" dirty="0">
                <a:solidFill>
                  <a:srgbClr val="212529"/>
                </a:solidFill>
                <a:latin typeface="-apple-system"/>
              </a:rPr>
              <a:t>Email: </a:t>
            </a:r>
            <a:r>
              <a:rPr lang="en-US" dirty="0">
                <a:solidFill>
                  <a:srgbClr val="212529"/>
                </a:solidFill>
                <a:latin typeface="-apple-system"/>
                <a:hlinkClick r:id="rId4"/>
              </a:rPr>
              <a:t>ecwillis@health.nv.gov</a:t>
            </a:r>
            <a:endParaRPr lang="en-US" dirty="0">
              <a:solidFill>
                <a:srgbClr val="212529"/>
              </a:solidFill>
              <a:latin typeface="-apple-system"/>
            </a:endParaRPr>
          </a:p>
          <a:p>
            <a:pPr marL="0" indent="0">
              <a:buNone/>
            </a:pPr>
            <a:endParaRPr lang="en-US" dirty="0">
              <a:solidFill>
                <a:srgbClr val="212529"/>
              </a:solidFill>
              <a:latin typeface="-apple-system"/>
            </a:endParaRPr>
          </a:p>
          <a:p>
            <a:pPr marL="0" indent="0">
              <a:buNone/>
            </a:pPr>
            <a:r>
              <a:rPr lang="en-US" b="1" dirty="0">
                <a:solidFill>
                  <a:srgbClr val="212529"/>
                </a:solidFill>
                <a:latin typeface="-apple-system"/>
              </a:rPr>
              <a:t>Suicide Prevention Training and Outreach Facilitator </a:t>
            </a:r>
          </a:p>
          <a:p>
            <a:pPr marL="0" indent="0">
              <a:buNone/>
            </a:pPr>
            <a:r>
              <a:rPr lang="en-US" sz="1800" dirty="0">
                <a:solidFill>
                  <a:srgbClr val="212529"/>
                </a:solidFill>
                <a:latin typeface="-apple-system"/>
              </a:rPr>
              <a:t>Taylor Morgan </a:t>
            </a:r>
          </a:p>
          <a:p>
            <a:pPr marL="0" indent="0">
              <a:buNone/>
            </a:pPr>
            <a:r>
              <a:rPr lang="en-US" dirty="0">
                <a:solidFill>
                  <a:srgbClr val="212529"/>
                </a:solidFill>
                <a:latin typeface="-apple-system"/>
              </a:rPr>
              <a:t>10375 Professional Circle</a:t>
            </a:r>
          </a:p>
          <a:p>
            <a:pPr marL="0" indent="0">
              <a:buNone/>
            </a:pPr>
            <a:r>
              <a:rPr lang="en-US" sz="1800" dirty="0">
                <a:solidFill>
                  <a:srgbClr val="212529"/>
                </a:solidFill>
                <a:latin typeface="-apple-system"/>
              </a:rPr>
              <a:t>Reno, NV 89521</a:t>
            </a:r>
          </a:p>
          <a:p>
            <a:pPr marL="0" indent="0">
              <a:buNone/>
            </a:pPr>
            <a:r>
              <a:rPr lang="en-US" dirty="0">
                <a:solidFill>
                  <a:srgbClr val="212529"/>
                </a:solidFill>
                <a:latin typeface="-apple-system"/>
              </a:rPr>
              <a:t>Phone: 775-682-</a:t>
            </a:r>
          </a:p>
          <a:p>
            <a:pPr marL="0" indent="0">
              <a:buNone/>
            </a:pPr>
            <a:r>
              <a:rPr lang="en-US" sz="1800" dirty="0">
                <a:solidFill>
                  <a:srgbClr val="212529"/>
                </a:solidFill>
                <a:latin typeface="-apple-system"/>
              </a:rPr>
              <a:t>Email: </a:t>
            </a:r>
            <a:r>
              <a:rPr lang="en-US" sz="1800" dirty="0">
                <a:solidFill>
                  <a:srgbClr val="212529"/>
                </a:solidFill>
                <a:latin typeface="-apple-system"/>
                <a:hlinkClick r:id="rId5"/>
              </a:rPr>
              <a:t>t.morgan@health</a:t>
            </a:r>
            <a:r>
              <a:rPr lang="en-US" dirty="0">
                <a:solidFill>
                  <a:srgbClr val="212529"/>
                </a:solidFill>
                <a:latin typeface="-apple-system"/>
                <a:hlinkClick r:id="rId5"/>
              </a:rPr>
              <a:t>.nv.gov</a:t>
            </a:r>
            <a:endParaRPr lang="en-US" dirty="0">
              <a:solidFill>
                <a:srgbClr val="212529"/>
              </a:solidFill>
              <a:latin typeface="-apple-system"/>
            </a:endParaRPr>
          </a:p>
          <a:p>
            <a:pPr marL="0" indent="0">
              <a:buNone/>
            </a:pPr>
            <a:endParaRPr lang="en-US" sz="1800" dirty="0">
              <a:solidFill>
                <a:srgbClr val="212529"/>
              </a:solidFill>
              <a:latin typeface="-apple-system"/>
            </a:endParaRPr>
          </a:p>
          <a:p>
            <a:pPr marL="0" indent="0">
              <a:buNone/>
            </a:pPr>
            <a:endParaRPr lang="en-US" sz="1800" dirty="0">
              <a:solidFill>
                <a:srgbClr val="212529"/>
              </a:solidFill>
              <a:latin typeface="-apple-system"/>
            </a:endParaRPr>
          </a:p>
        </p:txBody>
      </p:sp>
      <p:sp>
        <p:nvSpPr>
          <p:cNvPr id="8" name="TextBox 7">
            <a:extLst>
              <a:ext uri="{FF2B5EF4-FFF2-40B4-BE49-F238E27FC236}">
                <a16:creationId xmlns:a16="http://schemas.microsoft.com/office/drawing/2014/main" id="{72717BBD-44D0-FCC5-0C9A-83E67EAE1D70}"/>
              </a:ext>
            </a:extLst>
          </p:cNvPr>
          <p:cNvSpPr txBox="1"/>
          <p:nvPr/>
        </p:nvSpPr>
        <p:spPr>
          <a:xfrm>
            <a:off x="7980200" y="1838156"/>
            <a:ext cx="3546800" cy="4801314"/>
          </a:xfrm>
          <a:prstGeom prst="rect">
            <a:avLst/>
          </a:prstGeom>
          <a:noFill/>
        </p:spPr>
        <p:txBody>
          <a:bodyPr wrap="square">
            <a:spAutoFit/>
          </a:bodyPr>
          <a:lstStyle/>
          <a:p>
            <a:pPr marL="0" indent="0">
              <a:buNone/>
            </a:pPr>
            <a:r>
              <a:rPr lang="en-US" sz="1800" b="1" i="0" dirty="0">
                <a:solidFill>
                  <a:srgbClr val="212529"/>
                </a:solidFill>
                <a:effectLst/>
                <a:latin typeface="-apple-system"/>
              </a:rPr>
              <a:t>Youth Suicide Prevention Coordinator and GLS/Projec</a:t>
            </a:r>
            <a:r>
              <a:rPr lang="en-US" b="1" dirty="0">
                <a:solidFill>
                  <a:srgbClr val="212529"/>
                </a:solidFill>
                <a:latin typeface="-apple-system"/>
              </a:rPr>
              <a:t>t Aware Manager</a:t>
            </a:r>
            <a:endParaRPr lang="en-US" sz="1800" b="1" i="0" dirty="0">
              <a:solidFill>
                <a:srgbClr val="212529"/>
              </a:solidFill>
              <a:effectLst/>
              <a:latin typeface="-apple-system"/>
            </a:endParaRPr>
          </a:p>
          <a:p>
            <a:pPr marL="0" indent="0">
              <a:buNone/>
            </a:pPr>
            <a:r>
              <a:rPr lang="en-US" sz="1800" dirty="0">
                <a:solidFill>
                  <a:srgbClr val="212529"/>
                </a:solidFill>
                <a:latin typeface="-apple-system"/>
              </a:rPr>
              <a:t>Emma White</a:t>
            </a:r>
            <a:endParaRPr lang="en-US" dirty="0">
              <a:solidFill>
                <a:srgbClr val="212529"/>
              </a:solidFill>
              <a:latin typeface="-apple-system"/>
            </a:endParaRPr>
          </a:p>
          <a:p>
            <a:pPr marL="0" indent="0">
              <a:buNone/>
            </a:pPr>
            <a:r>
              <a:rPr lang="en-US" dirty="0">
                <a:solidFill>
                  <a:srgbClr val="212529"/>
                </a:solidFill>
                <a:latin typeface="-apple-system"/>
              </a:rPr>
              <a:t>10375 Professional Circle</a:t>
            </a:r>
          </a:p>
          <a:p>
            <a:pPr marL="0" indent="0">
              <a:buNone/>
            </a:pPr>
            <a:r>
              <a:rPr lang="en-US" sz="1800" dirty="0">
                <a:solidFill>
                  <a:srgbClr val="212529"/>
                </a:solidFill>
                <a:latin typeface="-apple-system"/>
              </a:rPr>
              <a:t>Reno, NV 89521</a:t>
            </a:r>
          </a:p>
          <a:p>
            <a:pPr marL="0" indent="0">
              <a:buNone/>
            </a:pPr>
            <a:r>
              <a:rPr lang="en-US" dirty="0">
                <a:solidFill>
                  <a:srgbClr val="212529"/>
                </a:solidFill>
                <a:latin typeface="-apple-system"/>
              </a:rPr>
              <a:t>Phone: 775-546-8103</a:t>
            </a:r>
          </a:p>
          <a:p>
            <a:pPr marL="0" indent="0">
              <a:buNone/>
            </a:pPr>
            <a:r>
              <a:rPr lang="en-US" dirty="0">
                <a:solidFill>
                  <a:srgbClr val="212529"/>
                </a:solidFill>
                <a:latin typeface="-apple-system"/>
              </a:rPr>
              <a:t>Email: </a:t>
            </a:r>
            <a:r>
              <a:rPr lang="en-US" dirty="0">
                <a:solidFill>
                  <a:srgbClr val="212529"/>
                </a:solidFill>
                <a:latin typeface="-apple-system"/>
                <a:hlinkClick r:id="rId6"/>
              </a:rPr>
              <a:t>e.white@health.nv.gov</a:t>
            </a:r>
            <a:endParaRPr lang="en-US" dirty="0">
              <a:solidFill>
                <a:srgbClr val="212529"/>
              </a:solidFill>
              <a:latin typeface="-apple-system"/>
            </a:endParaRPr>
          </a:p>
          <a:p>
            <a:pPr marL="0" indent="0">
              <a:buNone/>
            </a:pPr>
            <a:endParaRPr lang="en-US" dirty="0">
              <a:solidFill>
                <a:srgbClr val="212529"/>
              </a:solidFill>
              <a:latin typeface="-apple-system"/>
            </a:endParaRPr>
          </a:p>
          <a:p>
            <a:pPr marL="0" indent="0">
              <a:buNone/>
            </a:pPr>
            <a:r>
              <a:rPr lang="en-US" b="1" dirty="0">
                <a:solidFill>
                  <a:srgbClr val="212529"/>
                </a:solidFill>
                <a:latin typeface="-apple-system"/>
              </a:rPr>
              <a:t>Youth Suicide Prevention Training Specialist </a:t>
            </a:r>
          </a:p>
          <a:p>
            <a:pPr marL="0" indent="0">
              <a:buNone/>
            </a:pPr>
            <a:r>
              <a:rPr lang="en-US" dirty="0">
                <a:solidFill>
                  <a:srgbClr val="212529"/>
                </a:solidFill>
                <a:latin typeface="-apple-system"/>
              </a:rPr>
              <a:t>10375 Professional Circle</a:t>
            </a:r>
          </a:p>
          <a:p>
            <a:pPr marL="0" indent="0">
              <a:buNone/>
            </a:pPr>
            <a:r>
              <a:rPr lang="en-US" sz="1800" dirty="0">
                <a:solidFill>
                  <a:srgbClr val="212529"/>
                </a:solidFill>
                <a:latin typeface="-apple-system"/>
              </a:rPr>
              <a:t>Reno, NV 89521</a:t>
            </a:r>
          </a:p>
          <a:p>
            <a:pPr marL="0" indent="0">
              <a:buNone/>
            </a:pPr>
            <a:r>
              <a:rPr lang="en-US" dirty="0">
                <a:solidFill>
                  <a:srgbClr val="212529"/>
                </a:solidFill>
                <a:latin typeface="-apple-system"/>
              </a:rPr>
              <a:t>Email: </a:t>
            </a:r>
            <a:r>
              <a:rPr lang="en-US" dirty="0">
                <a:solidFill>
                  <a:srgbClr val="212529"/>
                </a:solidFill>
                <a:latin typeface="-apple-system"/>
                <a:hlinkClick r:id="rId7"/>
              </a:rPr>
              <a:t>Arivera@health.nv.gov</a:t>
            </a:r>
            <a:endParaRPr lang="en-US" dirty="0">
              <a:solidFill>
                <a:srgbClr val="212529"/>
              </a:solidFill>
              <a:latin typeface="-apple-system"/>
            </a:endParaRPr>
          </a:p>
          <a:p>
            <a:pPr marL="0" indent="0">
              <a:buNone/>
            </a:pPr>
            <a:endParaRPr lang="en-US" sz="1800" dirty="0">
              <a:solidFill>
                <a:srgbClr val="212529"/>
              </a:solidFill>
              <a:latin typeface="-apple-system"/>
            </a:endParaRPr>
          </a:p>
          <a:p>
            <a:pPr marL="0" indent="0">
              <a:buNone/>
            </a:pPr>
            <a:endParaRPr lang="en-US" sz="1800" dirty="0">
              <a:solidFill>
                <a:srgbClr val="212529"/>
              </a:solidFill>
              <a:latin typeface="-apple-system"/>
            </a:endParaRPr>
          </a:p>
          <a:p>
            <a:pPr marL="0" indent="0">
              <a:buNone/>
            </a:pPr>
            <a:endParaRPr lang="en-US" sz="1800" dirty="0">
              <a:solidFill>
                <a:srgbClr val="212529"/>
              </a:solidFill>
              <a:latin typeface="-apple-system"/>
            </a:endParaRPr>
          </a:p>
        </p:txBody>
      </p:sp>
    </p:spTree>
    <p:extLst>
      <p:ext uri="{BB962C8B-B14F-4D97-AF65-F5344CB8AC3E}">
        <p14:creationId xmlns:p14="http://schemas.microsoft.com/office/powerpoint/2010/main" val="3507173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209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EB5584-ACDF-4FAC-903B-EC6FC583EFF2}"/>
              </a:ext>
            </a:extLst>
          </p:cNvPr>
          <p:cNvSpPr>
            <a:spLocks noGrp="1"/>
          </p:cNvSpPr>
          <p:nvPr>
            <p:ph type="sldNum" sz="quarter" idx="12"/>
          </p:nvPr>
        </p:nvSpPr>
        <p:spPr/>
        <p:txBody>
          <a:bodyPr/>
          <a:lstStyle/>
          <a:p>
            <a:fld id="{7A3285ED-5E85-4370-8300-20A91DEF3646}" type="slidenum">
              <a:rPr lang="en-US" smtClean="0"/>
              <a:pPr/>
              <a:t>2</a:t>
            </a:fld>
            <a:endParaRPr lang="en-US" dirty="0"/>
          </a:p>
        </p:txBody>
      </p:sp>
    </p:spTree>
    <p:extLst>
      <p:ext uri="{BB962C8B-B14F-4D97-AF65-F5344CB8AC3E}">
        <p14:creationId xmlns:p14="http://schemas.microsoft.com/office/powerpoint/2010/main" val="754385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6DE110-C3E0-0091-ABFD-316F52C08941}"/>
              </a:ext>
            </a:extLst>
          </p:cNvPr>
          <p:cNvSpPr>
            <a:spLocks noGrp="1"/>
          </p:cNvSpPr>
          <p:nvPr>
            <p:ph type="title"/>
          </p:nvPr>
        </p:nvSpPr>
        <p:spPr/>
        <p:txBody>
          <a:bodyPr/>
          <a:lstStyle/>
          <a:p>
            <a:r>
              <a:rPr lang="en-US" dirty="0"/>
              <a:t>ABOUT NOSP </a:t>
            </a:r>
          </a:p>
        </p:txBody>
      </p:sp>
      <p:sp>
        <p:nvSpPr>
          <p:cNvPr id="3" name="Slide Number Placeholder 2">
            <a:extLst>
              <a:ext uri="{FF2B5EF4-FFF2-40B4-BE49-F238E27FC236}">
                <a16:creationId xmlns:a16="http://schemas.microsoft.com/office/drawing/2014/main" id="{76A33E17-3183-43FD-8ADD-92BABEAAC63D}"/>
              </a:ext>
            </a:extLst>
          </p:cNvPr>
          <p:cNvSpPr>
            <a:spLocks noGrp="1"/>
          </p:cNvSpPr>
          <p:nvPr>
            <p:ph type="sldNum" sz="quarter" idx="12"/>
          </p:nvPr>
        </p:nvSpPr>
        <p:spPr/>
        <p:txBody>
          <a:bodyPr/>
          <a:lstStyle/>
          <a:p>
            <a:fld id="{7A3285ED-5E85-4370-8300-20A91DEF3646}" type="slidenum">
              <a:rPr lang="en-US" smtClean="0"/>
              <a:t>3</a:t>
            </a:fld>
            <a:endParaRPr lang="en-US"/>
          </a:p>
        </p:txBody>
      </p:sp>
      <p:sp>
        <p:nvSpPr>
          <p:cNvPr id="2" name="Content Placeholder 1">
            <a:extLst>
              <a:ext uri="{FF2B5EF4-FFF2-40B4-BE49-F238E27FC236}">
                <a16:creationId xmlns:a16="http://schemas.microsoft.com/office/drawing/2014/main" id="{AA3C6635-8F1F-4DD2-9829-70CCA68CA999}"/>
              </a:ext>
            </a:extLst>
          </p:cNvPr>
          <p:cNvSpPr>
            <a:spLocks noGrp="1"/>
          </p:cNvSpPr>
          <p:nvPr>
            <p:ph type="body" sz="quarter" idx="13"/>
          </p:nvPr>
        </p:nvSpPr>
        <p:spPr/>
        <p:txBody>
          <a:bodyPr/>
          <a:lstStyle/>
          <a:p>
            <a:pPr marL="0" indent="0">
              <a:buNone/>
            </a:pPr>
            <a:r>
              <a:rPr lang="en-US" sz="2400" b="0" i="0" dirty="0">
                <a:solidFill>
                  <a:srgbClr val="212529"/>
                </a:solidFill>
                <a:effectLst/>
                <a:latin typeface="-apple-system"/>
              </a:rPr>
              <a:t>The mission of the Nevada Office of Suicide Prevention is to reduce the rates of suicide and suicidal acts in Nevada through statewide collaborative efforts to develop, implement and evaluate a state strategy which advances the goals and objectives of the National Strategy for Suicide Prevention. There are two locations fo</a:t>
            </a:r>
            <a:r>
              <a:rPr lang="en-US" sz="2400" dirty="0">
                <a:solidFill>
                  <a:srgbClr val="212529"/>
                </a:solidFill>
                <a:latin typeface="-apple-system"/>
              </a:rPr>
              <a:t>r the Office of Suicide Prevention- one located in Northern Nevada in Reno, and one in Southern Nevada in Las Vegas. These two locations collectively cover the entire state of Nevada in suicide prevention, intervention, and postvention initiatives across the lifespan of Nevadans. </a:t>
            </a:r>
            <a:endParaRPr lang="en-US" sz="2400" dirty="0"/>
          </a:p>
          <a:p>
            <a:endParaRPr lang="en-US" dirty="0"/>
          </a:p>
        </p:txBody>
      </p:sp>
    </p:spTree>
    <p:extLst>
      <p:ext uri="{BB962C8B-B14F-4D97-AF65-F5344CB8AC3E}">
        <p14:creationId xmlns:p14="http://schemas.microsoft.com/office/powerpoint/2010/main" val="5859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B039A-AA52-9880-32BC-ACA5EE9E03F8}"/>
              </a:ext>
            </a:extLst>
          </p:cNvPr>
          <p:cNvSpPr>
            <a:spLocks noGrp="1"/>
          </p:cNvSpPr>
          <p:nvPr>
            <p:ph type="title"/>
          </p:nvPr>
        </p:nvSpPr>
        <p:spPr>
          <a:xfrm>
            <a:off x="849313" y="754062"/>
            <a:ext cx="6730896" cy="1129755"/>
          </a:xfrm>
        </p:spPr>
        <p:txBody>
          <a:bodyPr/>
          <a:lstStyle/>
          <a:p>
            <a:r>
              <a:rPr lang="en-US" dirty="0"/>
              <a:t>About Nevada </a:t>
            </a:r>
          </a:p>
        </p:txBody>
      </p:sp>
      <p:sp>
        <p:nvSpPr>
          <p:cNvPr id="3" name="Slide Number Placeholder 2">
            <a:extLst>
              <a:ext uri="{FF2B5EF4-FFF2-40B4-BE49-F238E27FC236}">
                <a16:creationId xmlns:a16="http://schemas.microsoft.com/office/drawing/2014/main" id="{CB5FB7C5-5A5D-76C8-DB1D-A32416F90FA5}"/>
              </a:ext>
            </a:extLst>
          </p:cNvPr>
          <p:cNvSpPr>
            <a:spLocks noGrp="1"/>
          </p:cNvSpPr>
          <p:nvPr>
            <p:ph type="sldNum" sz="quarter" idx="12"/>
          </p:nvPr>
        </p:nvSpPr>
        <p:spPr/>
        <p:txBody>
          <a:bodyPr/>
          <a:lstStyle/>
          <a:p>
            <a:fld id="{7A3285ED-5E85-4370-8300-20A91DEF3646}" type="slidenum">
              <a:rPr lang="en-US" smtClean="0"/>
              <a:t>4</a:t>
            </a:fld>
            <a:endParaRPr lang="en-US"/>
          </a:p>
        </p:txBody>
      </p:sp>
      <p:sp>
        <p:nvSpPr>
          <p:cNvPr id="4" name="Text Placeholder 3">
            <a:extLst>
              <a:ext uri="{FF2B5EF4-FFF2-40B4-BE49-F238E27FC236}">
                <a16:creationId xmlns:a16="http://schemas.microsoft.com/office/drawing/2014/main" id="{E89D2B86-3282-FA5E-BC81-79C3391EC0A5}"/>
              </a:ext>
            </a:extLst>
          </p:cNvPr>
          <p:cNvSpPr>
            <a:spLocks noGrp="1"/>
          </p:cNvSpPr>
          <p:nvPr>
            <p:ph type="body" sz="quarter" idx="13"/>
          </p:nvPr>
        </p:nvSpPr>
        <p:spPr>
          <a:xfrm>
            <a:off x="849313" y="2214283"/>
            <a:ext cx="10504487" cy="3889656"/>
          </a:xfrm>
        </p:spPr>
        <p:txBody>
          <a:bodyPr/>
          <a:lstStyle/>
          <a:p>
            <a:pPr marL="342900" indent="-342900">
              <a:buFont typeface="Arial" panose="020B0604020202020204" pitchFamily="34" charset="0"/>
              <a:buChar char="•"/>
            </a:pPr>
            <a:r>
              <a:rPr lang="en-US" sz="2800" dirty="0"/>
              <a:t>17 public school districts </a:t>
            </a:r>
          </a:p>
          <a:p>
            <a:pPr marL="342900" indent="-342900">
              <a:buFont typeface="Arial" panose="020B0604020202020204" pitchFamily="34" charset="0"/>
              <a:buChar char="•"/>
            </a:pPr>
            <a:r>
              <a:rPr lang="en-US" sz="2800" dirty="0"/>
              <a:t>480,000+ students K-12 (public) </a:t>
            </a:r>
          </a:p>
          <a:p>
            <a:pPr marL="342900" indent="-342900">
              <a:buFont typeface="Arial" panose="020B0604020202020204" pitchFamily="34" charset="0"/>
              <a:buChar char="•"/>
            </a:pPr>
            <a:r>
              <a:rPr lang="en-US" sz="2800" dirty="0"/>
              <a:t>Suicide is the 2</a:t>
            </a:r>
            <a:r>
              <a:rPr lang="en-US" sz="2800" baseline="30000" dirty="0"/>
              <a:t>nd</a:t>
            </a:r>
            <a:r>
              <a:rPr lang="en-US" sz="2800" dirty="0"/>
              <a:t> leading cause of death for youth aged 10 to 24</a:t>
            </a:r>
          </a:p>
          <a:p>
            <a:pPr marL="342900" indent="-342900">
              <a:buFont typeface="Arial" panose="020B0604020202020204" pitchFamily="34" charset="0"/>
              <a:buChar char="•"/>
            </a:pPr>
            <a:r>
              <a:rPr lang="en-US" sz="2800" dirty="0"/>
              <a:t>Nevada ranks 7</a:t>
            </a:r>
            <a:r>
              <a:rPr lang="en-US" sz="2800" baseline="30000" dirty="0"/>
              <a:t>th</a:t>
            </a:r>
            <a:r>
              <a:rPr lang="en-US" sz="2800" dirty="0"/>
              <a:t> in the nation for suicide rates per capita (CDC)</a:t>
            </a:r>
          </a:p>
          <a:p>
            <a:pPr marL="342900" indent="-342900">
              <a:buFont typeface="Arial" panose="020B0604020202020204" pitchFamily="34" charset="0"/>
              <a:buChar char="•"/>
            </a:pPr>
            <a:r>
              <a:rPr lang="en-US" sz="2800" dirty="0"/>
              <a:t>Garrett Lee Smith and Project Aware grants for youth suicide and mental health programs and support </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35261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320A9-6284-893B-6EBD-90CD653501D3}"/>
              </a:ext>
            </a:extLst>
          </p:cNvPr>
          <p:cNvSpPr>
            <a:spLocks noGrp="1"/>
          </p:cNvSpPr>
          <p:nvPr>
            <p:ph type="title"/>
          </p:nvPr>
        </p:nvSpPr>
        <p:spPr>
          <a:xfrm>
            <a:off x="849313" y="754062"/>
            <a:ext cx="6730896" cy="1129755"/>
          </a:xfrm>
        </p:spPr>
        <p:txBody>
          <a:bodyPr>
            <a:normAutofit fontScale="90000"/>
          </a:bodyPr>
          <a:lstStyle/>
          <a:p>
            <a:r>
              <a:rPr lang="en-US" dirty="0"/>
              <a:t>What is Suicide Prevention?</a:t>
            </a:r>
          </a:p>
        </p:txBody>
      </p:sp>
      <p:sp>
        <p:nvSpPr>
          <p:cNvPr id="3" name="Slide Number Placeholder 2">
            <a:extLst>
              <a:ext uri="{FF2B5EF4-FFF2-40B4-BE49-F238E27FC236}">
                <a16:creationId xmlns:a16="http://schemas.microsoft.com/office/drawing/2014/main" id="{E9C042F3-E336-BEA7-F063-70D19FAD6119}"/>
              </a:ext>
            </a:extLst>
          </p:cNvPr>
          <p:cNvSpPr>
            <a:spLocks noGrp="1"/>
          </p:cNvSpPr>
          <p:nvPr>
            <p:ph type="sldNum" sz="quarter" idx="12"/>
          </p:nvPr>
        </p:nvSpPr>
        <p:spPr/>
        <p:txBody>
          <a:bodyPr/>
          <a:lstStyle/>
          <a:p>
            <a:fld id="{7A3285ED-5E85-4370-8300-20A91DEF3646}" type="slidenum">
              <a:rPr lang="en-US" smtClean="0"/>
              <a:t>5</a:t>
            </a:fld>
            <a:endParaRPr lang="en-US"/>
          </a:p>
        </p:txBody>
      </p:sp>
      <p:sp>
        <p:nvSpPr>
          <p:cNvPr id="4" name="Text Placeholder 3">
            <a:extLst>
              <a:ext uri="{FF2B5EF4-FFF2-40B4-BE49-F238E27FC236}">
                <a16:creationId xmlns:a16="http://schemas.microsoft.com/office/drawing/2014/main" id="{ACBBB1C5-0705-1CCC-BFAA-E262A96969C2}"/>
              </a:ext>
            </a:extLst>
          </p:cNvPr>
          <p:cNvSpPr>
            <a:spLocks noGrp="1"/>
          </p:cNvSpPr>
          <p:nvPr>
            <p:ph type="body" sz="quarter" idx="13"/>
          </p:nvPr>
        </p:nvSpPr>
        <p:spPr>
          <a:xfrm>
            <a:off x="849313" y="2273643"/>
            <a:ext cx="10504487" cy="3830295"/>
          </a:xfrm>
        </p:spPr>
        <p:txBody>
          <a:bodyPr>
            <a:normAutofit/>
          </a:bodyPr>
          <a:lstStyle/>
          <a:p>
            <a:pPr>
              <a:lnSpc>
                <a:spcPct val="110000"/>
              </a:lnSpc>
            </a:pPr>
            <a:r>
              <a:rPr lang="en-US" sz="2600" dirty="0"/>
              <a:t>Suicide prevention refers to the efforts, strategies, and actions that can  reduce the risk of suicide by promoting mental health and well-being. It involves identifying warning signs, offering support, providing resources and interventions, and addressing underlying issues such as mental health disorders, substance abuse, and social or emotional challenges. The goal of suicide prevention is to provide individuals at risk with the help and support they need to navigate difficult situations and reduce the likelihood of self-harm or death by suicide.</a:t>
            </a:r>
          </a:p>
          <a:p>
            <a:endParaRPr lang="en-US" dirty="0"/>
          </a:p>
        </p:txBody>
      </p:sp>
    </p:spTree>
    <p:extLst>
      <p:ext uri="{BB962C8B-B14F-4D97-AF65-F5344CB8AC3E}">
        <p14:creationId xmlns:p14="http://schemas.microsoft.com/office/powerpoint/2010/main" val="896811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3EC81-8990-DCD2-F258-BFAE89F8A5CB}"/>
              </a:ext>
            </a:extLst>
          </p:cNvPr>
          <p:cNvSpPr>
            <a:spLocks noGrp="1"/>
          </p:cNvSpPr>
          <p:nvPr>
            <p:ph type="title"/>
          </p:nvPr>
        </p:nvSpPr>
        <p:spPr>
          <a:xfrm>
            <a:off x="849313" y="754062"/>
            <a:ext cx="6730896" cy="1129755"/>
          </a:xfrm>
        </p:spPr>
        <p:txBody>
          <a:bodyPr>
            <a:normAutofit fontScale="90000"/>
          </a:bodyPr>
          <a:lstStyle/>
          <a:p>
            <a:r>
              <a:rPr lang="en-US" dirty="0"/>
              <a:t>What is Tier 1 Prevention?</a:t>
            </a:r>
          </a:p>
        </p:txBody>
      </p:sp>
      <p:sp>
        <p:nvSpPr>
          <p:cNvPr id="3" name="Slide Number Placeholder 2">
            <a:extLst>
              <a:ext uri="{FF2B5EF4-FFF2-40B4-BE49-F238E27FC236}">
                <a16:creationId xmlns:a16="http://schemas.microsoft.com/office/drawing/2014/main" id="{DA3D26BC-64C5-83DA-2C70-B4487D1BC901}"/>
              </a:ext>
            </a:extLst>
          </p:cNvPr>
          <p:cNvSpPr>
            <a:spLocks noGrp="1"/>
          </p:cNvSpPr>
          <p:nvPr>
            <p:ph type="sldNum" sz="quarter" idx="12"/>
          </p:nvPr>
        </p:nvSpPr>
        <p:spPr/>
        <p:txBody>
          <a:bodyPr/>
          <a:lstStyle/>
          <a:p>
            <a:fld id="{7A3285ED-5E85-4370-8300-20A91DEF3646}" type="slidenum">
              <a:rPr lang="en-US" smtClean="0"/>
              <a:t>6</a:t>
            </a:fld>
            <a:endParaRPr lang="en-US"/>
          </a:p>
        </p:txBody>
      </p:sp>
      <p:sp>
        <p:nvSpPr>
          <p:cNvPr id="4" name="Text Placeholder 3">
            <a:extLst>
              <a:ext uri="{FF2B5EF4-FFF2-40B4-BE49-F238E27FC236}">
                <a16:creationId xmlns:a16="http://schemas.microsoft.com/office/drawing/2014/main" id="{91DFAFAB-60A8-8042-57E8-0A3B0DA429F6}"/>
              </a:ext>
            </a:extLst>
          </p:cNvPr>
          <p:cNvSpPr>
            <a:spLocks noGrp="1"/>
          </p:cNvSpPr>
          <p:nvPr>
            <p:ph type="body" sz="quarter" idx="13"/>
          </p:nvPr>
        </p:nvSpPr>
        <p:spPr>
          <a:xfrm>
            <a:off x="849313" y="2277035"/>
            <a:ext cx="10504487" cy="3826903"/>
          </a:xfrm>
        </p:spPr>
        <p:txBody>
          <a:bodyPr/>
          <a:lstStyle/>
          <a:p>
            <a:pPr marL="342900" indent="-342900">
              <a:buFont typeface="Arial" panose="020B0604020202020204" pitchFamily="34" charset="0"/>
              <a:buChar char="•"/>
            </a:pPr>
            <a:r>
              <a:rPr lang="en-US" sz="2800" dirty="0"/>
              <a:t>Based on the MTSS framework, Tier 1 Prevention is considered as trainings, programs, education, supports, etc. that can be provided to all students with or without any needs. </a:t>
            </a:r>
          </a:p>
          <a:p>
            <a:pPr marL="342900" indent="-342900">
              <a:buFont typeface="Arial" panose="020B0604020202020204" pitchFamily="34" charset="0"/>
              <a:buChar char="•"/>
            </a:pPr>
            <a:r>
              <a:rPr lang="en-US" sz="2800" dirty="0"/>
              <a:t>Prevention can be for suicide, mental health, substance misuse, Social Emotional learning, bullying, and other topics that could impact student’s wellbeing. </a:t>
            </a:r>
          </a:p>
          <a:p>
            <a:pPr marL="342900" indent="-342900">
              <a:buFont typeface="Arial" panose="020B0604020202020204" pitchFamily="34" charset="0"/>
              <a:buChar char="•"/>
            </a:pPr>
            <a:r>
              <a:rPr lang="en-US" sz="2800" dirty="0"/>
              <a:t>Nevada schools utilize tier 1 prevention regularly. </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3121651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DFF52-2C27-8F3C-9D83-D0C2657703EF}"/>
              </a:ext>
            </a:extLst>
          </p:cNvPr>
          <p:cNvSpPr>
            <a:spLocks noGrp="1"/>
          </p:cNvSpPr>
          <p:nvPr>
            <p:ph type="title"/>
          </p:nvPr>
        </p:nvSpPr>
        <p:spPr>
          <a:xfrm>
            <a:off x="849313" y="754062"/>
            <a:ext cx="6730896" cy="1129755"/>
          </a:xfrm>
        </p:spPr>
        <p:txBody>
          <a:bodyPr/>
          <a:lstStyle/>
          <a:p>
            <a:r>
              <a:rPr lang="en-US" dirty="0"/>
              <a:t>Tier 1 Training in Nevada</a:t>
            </a:r>
          </a:p>
        </p:txBody>
      </p:sp>
      <p:sp>
        <p:nvSpPr>
          <p:cNvPr id="3" name="Slide Number Placeholder 2">
            <a:extLst>
              <a:ext uri="{FF2B5EF4-FFF2-40B4-BE49-F238E27FC236}">
                <a16:creationId xmlns:a16="http://schemas.microsoft.com/office/drawing/2014/main" id="{7135FAA3-2843-DDA5-5C01-0932AC0DC9FD}"/>
              </a:ext>
            </a:extLst>
          </p:cNvPr>
          <p:cNvSpPr>
            <a:spLocks noGrp="1"/>
          </p:cNvSpPr>
          <p:nvPr>
            <p:ph type="sldNum" sz="quarter" idx="12"/>
          </p:nvPr>
        </p:nvSpPr>
        <p:spPr/>
        <p:txBody>
          <a:bodyPr/>
          <a:lstStyle/>
          <a:p>
            <a:fld id="{7A3285ED-5E85-4370-8300-20A91DEF3646}" type="slidenum">
              <a:rPr lang="en-US" smtClean="0"/>
              <a:t>7</a:t>
            </a:fld>
            <a:endParaRPr lang="en-US"/>
          </a:p>
        </p:txBody>
      </p:sp>
      <p:sp>
        <p:nvSpPr>
          <p:cNvPr id="4" name="Text Placeholder 3">
            <a:extLst>
              <a:ext uri="{FF2B5EF4-FFF2-40B4-BE49-F238E27FC236}">
                <a16:creationId xmlns:a16="http://schemas.microsoft.com/office/drawing/2014/main" id="{278EF087-5BF9-D210-A22D-AC9DDCF8A8AD}"/>
              </a:ext>
            </a:extLst>
          </p:cNvPr>
          <p:cNvSpPr>
            <a:spLocks noGrp="1"/>
          </p:cNvSpPr>
          <p:nvPr>
            <p:ph type="body" sz="quarter" idx="13"/>
          </p:nvPr>
        </p:nvSpPr>
        <p:spPr>
          <a:xfrm>
            <a:off x="849313" y="2187389"/>
            <a:ext cx="10504487" cy="3916550"/>
          </a:xfrm>
        </p:spPr>
        <p:txBody>
          <a:bodyPr>
            <a:normAutofit/>
          </a:bodyPr>
          <a:lstStyle/>
          <a:p>
            <a:pPr marL="342900" indent="-342900">
              <a:buFont typeface="Arial" panose="020B0604020202020204" pitchFamily="34" charset="0"/>
              <a:buChar char="•"/>
            </a:pPr>
            <a:r>
              <a:rPr lang="en-US" sz="2800" dirty="0"/>
              <a:t>Signs of Suicide </a:t>
            </a:r>
          </a:p>
          <a:p>
            <a:pPr marL="342900" indent="-342900">
              <a:buFont typeface="Arial" panose="020B0604020202020204" pitchFamily="34" charset="0"/>
              <a:buChar char="•"/>
            </a:pPr>
            <a:r>
              <a:rPr lang="en-US" sz="2800" dirty="0"/>
              <a:t>safeTALK</a:t>
            </a:r>
          </a:p>
          <a:p>
            <a:pPr marL="342900" indent="-342900">
              <a:buFont typeface="Arial" panose="020B0604020202020204" pitchFamily="34" charset="0"/>
              <a:buChar char="•"/>
            </a:pPr>
            <a:r>
              <a:rPr lang="en-US" sz="2800" dirty="0"/>
              <a:t>ASIST</a:t>
            </a:r>
          </a:p>
          <a:p>
            <a:pPr marL="342900" indent="-342900">
              <a:buFont typeface="Arial" panose="020B0604020202020204" pitchFamily="34" charset="0"/>
              <a:buChar char="•"/>
            </a:pPr>
            <a:r>
              <a:rPr lang="en-US" sz="2800" dirty="0"/>
              <a:t>Youth Mental Health Firs Aid </a:t>
            </a:r>
          </a:p>
          <a:p>
            <a:pPr marL="342900" indent="-342900">
              <a:buFont typeface="Arial" panose="020B0604020202020204" pitchFamily="34" charset="0"/>
              <a:buChar char="•"/>
            </a:pPr>
            <a:r>
              <a:rPr lang="en-US" sz="2800" dirty="0"/>
              <a:t>Safe Messaging on Suicide</a:t>
            </a:r>
          </a:p>
          <a:p>
            <a:pPr marL="342900" indent="-342900">
              <a:buFont typeface="Arial" panose="020B0604020202020204" pitchFamily="34" charset="0"/>
              <a:buChar char="•"/>
            </a:pPr>
            <a:r>
              <a:rPr lang="en-US" sz="2800" dirty="0"/>
              <a:t>CALM and RALM </a:t>
            </a:r>
          </a:p>
          <a:p>
            <a:pPr marL="342900" indent="-342900">
              <a:buFont typeface="Arial" panose="020B0604020202020204" pitchFamily="34" charset="0"/>
              <a:buChar char="•"/>
            </a:pPr>
            <a:r>
              <a:rPr lang="en-US" sz="2800" dirty="0"/>
              <a:t>Youth Suicide Prevention 101 </a:t>
            </a:r>
          </a:p>
        </p:txBody>
      </p:sp>
    </p:spTree>
    <p:extLst>
      <p:ext uri="{BB962C8B-B14F-4D97-AF65-F5344CB8AC3E}">
        <p14:creationId xmlns:p14="http://schemas.microsoft.com/office/powerpoint/2010/main" val="1162334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1EBA4-D0FE-A16C-2FC4-BFAFB9A21E8A}"/>
              </a:ext>
            </a:extLst>
          </p:cNvPr>
          <p:cNvSpPr>
            <a:spLocks noGrp="1"/>
          </p:cNvSpPr>
          <p:nvPr>
            <p:ph type="title"/>
          </p:nvPr>
        </p:nvSpPr>
        <p:spPr>
          <a:xfrm>
            <a:off x="849313" y="754062"/>
            <a:ext cx="6730896" cy="1129755"/>
          </a:xfrm>
        </p:spPr>
        <p:txBody>
          <a:bodyPr/>
          <a:lstStyle/>
          <a:p>
            <a:r>
              <a:rPr lang="en-US" dirty="0"/>
              <a:t>Tier 1 Programs</a:t>
            </a:r>
          </a:p>
        </p:txBody>
      </p:sp>
      <p:sp>
        <p:nvSpPr>
          <p:cNvPr id="3" name="Slide Number Placeholder 2">
            <a:extLst>
              <a:ext uri="{FF2B5EF4-FFF2-40B4-BE49-F238E27FC236}">
                <a16:creationId xmlns:a16="http://schemas.microsoft.com/office/drawing/2014/main" id="{E75C25A4-A815-6A15-F832-D89058A17D29}"/>
              </a:ext>
            </a:extLst>
          </p:cNvPr>
          <p:cNvSpPr>
            <a:spLocks noGrp="1"/>
          </p:cNvSpPr>
          <p:nvPr>
            <p:ph type="sldNum" sz="quarter" idx="12"/>
          </p:nvPr>
        </p:nvSpPr>
        <p:spPr/>
        <p:txBody>
          <a:bodyPr/>
          <a:lstStyle/>
          <a:p>
            <a:fld id="{7A3285ED-5E85-4370-8300-20A91DEF3646}" type="slidenum">
              <a:rPr lang="en-US" smtClean="0"/>
              <a:t>8</a:t>
            </a:fld>
            <a:endParaRPr lang="en-US"/>
          </a:p>
        </p:txBody>
      </p:sp>
      <p:sp>
        <p:nvSpPr>
          <p:cNvPr id="4" name="Text Placeholder 3">
            <a:extLst>
              <a:ext uri="{FF2B5EF4-FFF2-40B4-BE49-F238E27FC236}">
                <a16:creationId xmlns:a16="http://schemas.microsoft.com/office/drawing/2014/main" id="{03061340-917E-C83D-6D17-9485C399CBF8}"/>
              </a:ext>
            </a:extLst>
          </p:cNvPr>
          <p:cNvSpPr>
            <a:spLocks noGrp="1"/>
          </p:cNvSpPr>
          <p:nvPr>
            <p:ph type="body" sz="quarter" idx="13"/>
          </p:nvPr>
        </p:nvSpPr>
        <p:spPr>
          <a:xfrm>
            <a:off x="849313" y="2339789"/>
            <a:ext cx="10504487" cy="3764150"/>
          </a:xfrm>
        </p:spPr>
        <p:txBody>
          <a:bodyPr>
            <a:normAutofit/>
          </a:bodyPr>
          <a:lstStyle/>
          <a:p>
            <a:pPr marL="342900" indent="-342900">
              <a:buFont typeface="Arial" panose="020B0604020202020204" pitchFamily="34" charset="0"/>
              <a:buChar char="•"/>
            </a:pPr>
            <a:r>
              <a:rPr lang="en-US" sz="2800" dirty="0"/>
              <a:t>Hope Squads- Peer to Peer</a:t>
            </a:r>
          </a:p>
          <a:p>
            <a:pPr marL="342900" indent="-342900">
              <a:buFont typeface="Arial" panose="020B0604020202020204" pitchFamily="34" charset="0"/>
              <a:buChar char="•"/>
            </a:pPr>
            <a:r>
              <a:rPr lang="en-US" sz="2800" dirty="0"/>
              <a:t>NAMI Teen Text Line </a:t>
            </a:r>
          </a:p>
          <a:p>
            <a:pPr marL="342900" indent="-342900">
              <a:buFont typeface="Arial" panose="020B0604020202020204" pitchFamily="34" charset="0"/>
              <a:buChar char="•"/>
            </a:pPr>
            <a:r>
              <a:rPr lang="en-US" sz="2800" dirty="0"/>
              <a:t>Universal Screeners </a:t>
            </a:r>
          </a:p>
        </p:txBody>
      </p:sp>
    </p:spTree>
    <p:extLst>
      <p:ext uri="{BB962C8B-B14F-4D97-AF65-F5344CB8AC3E}">
        <p14:creationId xmlns:p14="http://schemas.microsoft.com/office/powerpoint/2010/main" val="2534894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17608207"/>
      </p:ext>
    </p:extLst>
  </p:cSld>
  <p:clrMapOvr>
    <a:masterClrMapping/>
  </p:clrMapOvr>
</p:sld>
</file>

<file path=ppt/theme/theme1.xml><?xml version="1.0" encoding="utf-8"?>
<a:theme xmlns:a="http://schemas.openxmlformats.org/drawingml/2006/main" name="Office Theme">
  <a:themeElements>
    <a:clrScheme name="DPBH BRANDED COLORS">
      <a:dk1>
        <a:srgbClr val="595959"/>
      </a:dk1>
      <a:lt1>
        <a:sysClr val="window" lastClr="FFFFFF"/>
      </a:lt1>
      <a:dk2>
        <a:srgbClr val="00396B"/>
      </a:dk2>
      <a:lt2>
        <a:srgbClr val="E7E6E6"/>
      </a:lt2>
      <a:accent1>
        <a:srgbClr val="005B9E"/>
      </a:accent1>
      <a:accent2>
        <a:srgbClr val="939598"/>
      </a:accent2>
      <a:accent3>
        <a:srgbClr val="E1CB27"/>
      </a:accent3>
      <a:accent4>
        <a:srgbClr val="18ADA1"/>
      </a:accent4>
      <a:accent5>
        <a:srgbClr val="819067"/>
      </a:accent5>
      <a:accent6>
        <a:srgbClr val="B34F4F"/>
      </a:accent6>
      <a:hlink>
        <a:srgbClr val="005B9E"/>
      </a:hlink>
      <a:folHlink>
        <a:srgbClr val="595959"/>
      </a:folHlink>
    </a:clrScheme>
    <a:fontScheme name="DPBH Theme Fonts">
      <a:majorFont>
        <a:latin typeface="Univers LT Std 59 UltraCn"/>
        <a:ea typeface=""/>
        <a:cs typeface=""/>
      </a:majorFont>
      <a:minorFont>
        <a:latin typeface="Montserrat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PBH PowerPoint Template--Updated With New Fonts Aug. 2024" id="{3FE6F82D-EC8F-4A67-AA1A-24CE27E11B81}" vid="{494C97B5-F1BD-4986-868B-5428CE206B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DPBH PowerPoint Template--Updated With New Fonts Aug. 2024</Template>
  <TotalTime>463</TotalTime>
  <Words>580</Words>
  <Application>Microsoft Office PowerPoint</Application>
  <PresentationFormat>Widescreen</PresentationFormat>
  <Paragraphs>77</Paragraphs>
  <Slides>11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-apple-system</vt:lpstr>
      <vt:lpstr>Arial</vt:lpstr>
      <vt:lpstr>Arial Narrow</vt:lpstr>
      <vt:lpstr>Calibri</vt:lpstr>
      <vt:lpstr>Montserrat Medium</vt:lpstr>
      <vt:lpstr>Office Theme</vt:lpstr>
      <vt:lpstr>Tier 1 Youth Prevention in Nevada</vt:lpstr>
      <vt:lpstr>PowerPoint Presentation</vt:lpstr>
      <vt:lpstr>ABOUT NOSP </vt:lpstr>
      <vt:lpstr>About Nevada </vt:lpstr>
      <vt:lpstr>What is Suicide Prevention?</vt:lpstr>
      <vt:lpstr>What is Tier 1 Prevention?</vt:lpstr>
      <vt:lpstr>Tier 1 Training in Nevada</vt:lpstr>
      <vt:lpstr>Tier 1 Programs</vt:lpstr>
      <vt:lpstr>PowerPoint Presentation</vt:lpstr>
      <vt:lpstr>Contact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Youth Suicide Prevention in Churchill County </dc:title>
  <dc:creator>Emma White</dc:creator>
  <cp:lastModifiedBy>Emma White</cp:lastModifiedBy>
  <cp:revision>4</cp:revision>
  <dcterms:created xsi:type="dcterms:W3CDTF">2025-01-15T19:11:04Z</dcterms:created>
  <dcterms:modified xsi:type="dcterms:W3CDTF">2025-03-24T02:10:04Z</dcterms:modified>
</cp:coreProperties>
</file>